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9" r:id="rId4"/>
    <p:sldId id="261" r:id="rId5"/>
    <p:sldId id="312" r:id="rId6"/>
    <p:sldId id="310" r:id="rId7"/>
    <p:sldId id="313" r:id="rId8"/>
    <p:sldId id="311" r:id="rId9"/>
  </p:sldIdLst>
  <p:sldSz cx="10058400" cy="7772400"/>
  <p:notesSz cx="9939338" cy="6805613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F2F9F"/>
    <a:srgbClr val="CCFF33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7" autoAdjust="0"/>
    <p:restoredTop sz="86424" autoAdjust="0"/>
  </p:normalViewPr>
  <p:slideViewPr>
    <p:cSldViewPr>
      <p:cViewPr>
        <p:scale>
          <a:sx n="100" d="100"/>
          <a:sy n="100" d="100"/>
        </p:scale>
        <p:origin x="1032" y="72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7674" cy="340559"/>
          </a:xfrm>
          <a:prstGeom prst="rect">
            <a:avLst/>
          </a:prstGeom>
        </p:spPr>
        <p:txBody>
          <a:bodyPr vert="horz" lIns="85871" tIns="42936" rIns="85871" bIns="42936" rtlCol="0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630096" y="0"/>
            <a:ext cx="4307674" cy="340559"/>
          </a:xfrm>
          <a:prstGeom prst="rect">
            <a:avLst/>
          </a:prstGeom>
        </p:spPr>
        <p:txBody>
          <a:bodyPr vert="horz" lIns="85871" tIns="42936" rIns="85871" bIns="42936" rtlCol="0"/>
          <a:lstStyle>
            <a:lvl1pPr algn="r">
              <a:defRPr sz="1100"/>
            </a:lvl1pPr>
          </a:lstStyle>
          <a:p>
            <a:fld id="{E3F2923F-6C84-4C42-98B6-2115A1045DCB}" type="datetimeFigureOut">
              <a:rPr kumimoji="1" lang="ja-JP" altLang="en-US" smtClean="0"/>
              <a:t>2026/1/23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484563" y="850900"/>
            <a:ext cx="2970212" cy="2295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5871" tIns="42936" rIns="85871" bIns="4293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94562" y="3274923"/>
            <a:ext cx="7950215" cy="2679988"/>
          </a:xfrm>
          <a:prstGeom prst="rect">
            <a:avLst/>
          </a:prstGeom>
        </p:spPr>
        <p:txBody>
          <a:bodyPr vert="horz" lIns="85871" tIns="42936" rIns="85871" bIns="4293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465055"/>
            <a:ext cx="4307674" cy="340558"/>
          </a:xfrm>
          <a:prstGeom prst="rect">
            <a:avLst/>
          </a:prstGeom>
        </p:spPr>
        <p:txBody>
          <a:bodyPr vert="horz" lIns="85871" tIns="42936" rIns="85871" bIns="42936" rtlCol="0" anchor="b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630096" y="6465055"/>
            <a:ext cx="4307674" cy="340558"/>
          </a:xfrm>
          <a:prstGeom prst="rect">
            <a:avLst/>
          </a:prstGeom>
        </p:spPr>
        <p:txBody>
          <a:bodyPr vert="horz" lIns="85871" tIns="42936" rIns="85871" bIns="42936" rtlCol="0" anchor="b"/>
          <a:lstStyle>
            <a:lvl1pPr algn="r">
              <a:defRPr sz="1100"/>
            </a:lvl1pPr>
          </a:lstStyle>
          <a:p>
            <a:fld id="{6BD489E5-1288-4F33-A50E-E22C04C337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41196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D489E5-1288-4F33-A50E-E22C04C337A3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49069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D489E5-1288-4F33-A50E-E22C04C337A3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37430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09444"/>
            <a:ext cx="8549640" cy="1632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50" b="0" i="0">
                <a:solidFill>
                  <a:schemeClr val="tx1"/>
                </a:solidFill>
                <a:latin typeface="ＭＳ Ｐゴシック"/>
                <a:cs typeface="ＭＳ Ｐゴシック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650" b="0" i="0">
                <a:solidFill>
                  <a:schemeClr val="tx1"/>
                </a:solidFill>
                <a:latin typeface="ＭＳ Ｐゴシック"/>
                <a:cs typeface="ＭＳ Ｐゴシック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650" b="0" i="0">
                <a:solidFill>
                  <a:schemeClr val="tx1"/>
                </a:solidFill>
                <a:latin typeface="ＭＳ Ｐゴシック"/>
                <a:cs typeface="ＭＳ Ｐゴシック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1/23/2026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650" b="0" i="0">
                <a:solidFill>
                  <a:schemeClr val="tx1"/>
                </a:solidFill>
                <a:latin typeface="ＭＳ Ｐゴシック"/>
                <a:cs typeface="ＭＳ Ｐゴシック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1/23/2026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bg object 18"/>
          <p:cNvSpPr/>
          <p:nvPr/>
        </p:nvSpPr>
        <p:spPr>
          <a:xfrm>
            <a:off x="870966" y="4113276"/>
            <a:ext cx="0" cy="327025"/>
          </a:xfrm>
          <a:custGeom>
            <a:avLst/>
            <a:gdLst/>
            <a:ahLst/>
            <a:cxnLst/>
            <a:rect l="l" t="t" r="r" b="b"/>
            <a:pathLst>
              <a:path h="327025">
                <a:moveTo>
                  <a:pt x="0" y="0"/>
                </a:moveTo>
                <a:lnTo>
                  <a:pt x="0" y="326898"/>
                </a:lnTo>
              </a:path>
            </a:pathLst>
          </a:custGeom>
          <a:ln w="1047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8846820" y="4113276"/>
            <a:ext cx="0" cy="327025"/>
          </a:xfrm>
          <a:custGeom>
            <a:avLst/>
            <a:gdLst/>
            <a:ahLst/>
            <a:cxnLst/>
            <a:rect l="l" t="t" r="r" b="b"/>
            <a:pathLst>
              <a:path h="327025">
                <a:moveTo>
                  <a:pt x="0" y="0"/>
                </a:moveTo>
                <a:lnTo>
                  <a:pt x="0" y="326898"/>
                </a:lnTo>
              </a:path>
            </a:pathLst>
          </a:custGeom>
          <a:ln w="1047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865632" y="4118610"/>
            <a:ext cx="7987030" cy="0"/>
          </a:xfrm>
          <a:custGeom>
            <a:avLst/>
            <a:gdLst/>
            <a:ahLst/>
            <a:cxnLst/>
            <a:rect l="l" t="t" r="r" b="b"/>
            <a:pathLst>
              <a:path w="7987030">
                <a:moveTo>
                  <a:pt x="0" y="0"/>
                </a:moveTo>
                <a:lnTo>
                  <a:pt x="7986522" y="0"/>
                </a:lnTo>
              </a:path>
            </a:pathLst>
          </a:custGeom>
          <a:ln w="1047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865632" y="4408455"/>
            <a:ext cx="7987030" cy="31750"/>
          </a:xfrm>
          <a:custGeom>
            <a:avLst/>
            <a:gdLst/>
            <a:ahLst/>
            <a:cxnLst/>
            <a:rect l="l" t="t" r="r" b="b"/>
            <a:pathLst>
              <a:path w="7987030" h="31750">
                <a:moveTo>
                  <a:pt x="0" y="0"/>
                </a:moveTo>
                <a:lnTo>
                  <a:pt x="0" y="31432"/>
                </a:lnTo>
                <a:lnTo>
                  <a:pt x="7986522" y="31432"/>
                </a:lnTo>
                <a:lnTo>
                  <a:pt x="7986522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870966" y="4549902"/>
            <a:ext cx="0" cy="322580"/>
          </a:xfrm>
          <a:custGeom>
            <a:avLst/>
            <a:gdLst/>
            <a:ahLst/>
            <a:cxnLst/>
            <a:rect l="l" t="t" r="r" b="b"/>
            <a:pathLst>
              <a:path h="322579">
                <a:moveTo>
                  <a:pt x="0" y="0"/>
                </a:moveTo>
                <a:lnTo>
                  <a:pt x="0" y="322326"/>
                </a:lnTo>
              </a:path>
            </a:pathLst>
          </a:custGeom>
          <a:ln w="1047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8846820" y="4549902"/>
            <a:ext cx="0" cy="322580"/>
          </a:xfrm>
          <a:custGeom>
            <a:avLst/>
            <a:gdLst/>
            <a:ahLst/>
            <a:cxnLst/>
            <a:rect l="l" t="t" r="r" b="b"/>
            <a:pathLst>
              <a:path h="322579">
                <a:moveTo>
                  <a:pt x="0" y="0"/>
                </a:moveTo>
                <a:lnTo>
                  <a:pt x="0" y="322325"/>
                </a:lnTo>
              </a:path>
            </a:pathLst>
          </a:custGeom>
          <a:ln w="1047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865632" y="4555236"/>
            <a:ext cx="7987030" cy="0"/>
          </a:xfrm>
          <a:custGeom>
            <a:avLst/>
            <a:gdLst/>
            <a:ahLst/>
            <a:cxnLst/>
            <a:rect l="l" t="t" r="r" b="b"/>
            <a:pathLst>
              <a:path w="7987030">
                <a:moveTo>
                  <a:pt x="0" y="0"/>
                </a:moveTo>
                <a:lnTo>
                  <a:pt x="7986522" y="0"/>
                </a:lnTo>
              </a:path>
            </a:pathLst>
          </a:custGeom>
          <a:ln w="1047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865632" y="4841271"/>
            <a:ext cx="7987030" cy="31750"/>
          </a:xfrm>
          <a:custGeom>
            <a:avLst/>
            <a:gdLst/>
            <a:ahLst/>
            <a:cxnLst/>
            <a:rect l="l" t="t" r="r" b="b"/>
            <a:pathLst>
              <a:path w="7987030" h="31750">
                <a:moveTo>
                  <a:pt x="0" y="0"/>
                </a:moveTo>
                <a:lnTo>
                  <a:pt x="0" y="31432"/>
                </a:lnTo>
                <a:lnTo>
                  <a:pt x="7986522" y="31432"/>
                </a:lnTo>
                <a:lnTo>
                  <a:pt x="7986522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g object 28"/>
          <p:cNvSpPr/>
          <p:nvPr/>
        </p:nvSpPr>
        <p:spPr>
          <a:xfrm>
            <a:off x="870966" y="4947665"/>
            <a:ext cx="0" cy="327025"/>
          </a:xfrm>
          <a:custGeom>
            <a:avLst/>
            <a:gdLst/>
            <a:ahLst/>
            <a:cxnLst/>
            <a:rect l="l" t="t" r="r" b="b"/>
            <a:pathLst>
              <a:path h="327025">
                <a:moveTo>
                  <a:pt x="0" y="0"/>
                </a:moveTo>
                <a:lnTo>
                  <a:pt x="0" y="326898"/>
                </a:lnTo>
              </a:path>
            </a:pathLst>
          </a:custGeom>
          <a:ln w="1047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g object 29"/>
          <p:cNvSpPr/>
          <p:nvPr/>
        </p:nvSpPr>
        <p:spPr>
          <a:xfrm>
            <a:off x="8846820" y="4947665"/>
            <a:ext cx="0" cy="327025"/>
          </a:xfrm>
          <a:custGeom>
            <a:avLst/>
            <a:gdLst/>
            <a:ahLst/>
            <a:cxnLst/>
            <a:rect l="l" t="t" r="r" b="b"/>
            <a:pathLst>
              <a:path h="327025">
                <a:moveTo>
                  <a:pt x="0" y="0"/>
                </a:moveTo>
                <a:lnTo>
                  <a:pt x="0" y="326898"/>
                </a:lnTo>
              </a:path>
            </a:pathLst>
          </a:custGeom>
          <a:ln w="1047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g object 30"/>
          <p:cNvSpPr/>
          <p:nvPr/>
        </p:nvSpPr>
        <p:spPr>
          <a:xfrm>
            <a:off x="865632" y="4952999"/>
            <a:ext cx="7987030" cy="0"/>
          </a:xfrm>
          <a:custGeom>
            <a:avLst/>
            <a:gdLst/>
            <a:ahLst/>
            <a:cxnLst/>
            <a:rect l="l" t="t" r="r" b="b"/>
            <a:pathLst>
              <a:path w="7987030">
                <a:moveTo>
                  <a:pt x="0" y="0"/>
                </a:moveTo>
                <a:lnTo>
                  <a:pt x="7986522" y="0"/>
                </a:lnTo>
              </a:path>
            </a:pathLst>
          </a:custGeom>
          <a:ln w="1047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g object 31"/>
          <p:cNvSpPr/>
          <p:nvPr/>
        </p:nvSpPr>
        <p:spPr>
          <a:xfrm>
            <a:off x="865632" y="5243607"/>
            <a:ext cx="7987030" cy="31750"/>
          </a:xfrm>
          <a:custGeom>
            <a:avLst/>
            <a:gdLst/>
            <a:ahLst/>
            <a:cxnLst/>
            <a:rect l="l" t="t" r="r" b="b"/>
            <a:pathLst>
              <a:path w="7987030" h="31750">
                <a:moveTo>
                  <a:pt x="0" y="0"/>
                </a:moveTo>
                <a:lnTo>
                  <a:pt x="0" y="31432"/>
                </a:lnTo>
                <a:lnTo>
                  <a:pt x="7986522" y="31432"/>
                </a:lnTo>
                <a:lnTo>
                  <a:pt x="7986522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1/23/2026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32079" y="1118870"/>
            <a:ext cx="9716770" cy="5283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50" b="0" i="0">
                <a:solidFill>
                  <a:schemeClr val="tx1"/>
                </a:solidFill>
                <a:latin typeface="ＭＳ Ｐゴシック"/>
                <a:cs typeface="ＭＳ Ｐゴシック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7652"/>
            <a:ext cx="9052560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kakenoff@gakushuin.ac.jp" TargetMode="Externa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66800" y="985627"/>
            <a:ext cx="7924800" cy="597214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algn="l"/>
            <a:r>
              <a:rPr lang="en-US" altLang="ja-JP" sz="1400" b="1" i="0" dirty="0">
                <a:solidFill>
                  <a:srgbClr val="333333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lang="ja-JP" altLang="en-US" sz="1400" b="1" i="0" dirty="0">
                <a:solidFill>
                  <a:srgbClr val="333333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公募スケジュール</a:t>
            </a:r>
            <a:r>
              <a:rPr lang="en-US" altLang="ja-JP" sz="1400" b="1" i="0" dirty="0">
                <a:solidFill>
                  <a:srgbClr val="333333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</a:t>
            </a:r>
            <a:endParaRPr lang="ja-JP" altLang="en-US" sz="1400" b="0" i="0" dirty="0">
              <a:solidFill>
                <a:srgbClr val="333333"/>
              </a:solidFill>
              <a:effectLst/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l"/>
            <a:r>
              <a:rPr lang="ja-JP" altLang="en-US" sz="1400" b="0" i="0" dirty="0">
                <a:solidFill>
                  <a:srgbClr val="333333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科研費以外にも、特別研究員、学術国際交流事業など、独立行政法人 日本学術振興会（</a:t>
            </a:r>
            <a:r>
              <a:rPr lang="en-US" altLang="ja-JP" sz="1400" b="0" i="0" dirty="0">
                <a:solidFill>
                  <a:srgbClr val="333333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JSPS</a:t>
            </a:r>
            <a:r>
              <a:rPr lang="ja-JP" altLang="en-US" sz="1400" b="0" i="0" dirty="0">
                <a:solidFill>
                  <a:srgbClr val="333333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）では様々な公募を並行して行っておりますので、それらを概観できるスケジュール表を作成しました。</a:t>
            </a:r>
          </a:p>
          <a:p>
            <a:pPr marL="363538" lvl="1" indent="-188913" algn="l">
              <a:buFont typeface="Arial" panose="020B0604020202020204" pitchFamily="34" charset="0"/>
              <a:buChar char="•"/>
            </a:pPr>
            <a:r>
              <a:rPr lang="en-US" altLang="ja-JP" sz="1400" b="0" i="0" dirty="0">
                <a:solidFill>
                  <a:srgbClr val="333333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JSPS</a:t>
            </a:r>
            <a:r>
              <a:rPr lang="ja-JP" altLang="en-US" sz="1400" b="0" i="0" dirty="0">
                <a:solidFill>
                  <a:srgbClr val="333333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の</a:t>
            </a:r>
            <a:r>
              <a:rPr lang="en-US" altLang="ja-JP" sz="1400" b="0" i="0" dirty="0">
                <a:solidFill>
                  <a:srgbClr val="333333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Web</a:t>
            </a:r>
            <a:r>
              <a:rPr lang="ja-JP" altLang="en-US" sz="1400" b="0" i="0" dirty="0">
                <a:solidFill>
                  <a:srgbClr val="333333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ページのデータを元にしておりますが、締切等の詳細日付が未発表のものについては、日付は記載しておりません。</a:t>
            </a:r>
          </a:p>
          <a:p>
            <a:pPr marL="363538" lvl="1" indent="-188913" algn="l">
              <a:buFont typeface="Arial" panose="020B0604020202020204" pitchFamily="34" charset="0"/>
              <a:buChar char="•"/>
            </a:pPr>
            <a:r>
              <a:rPr lang="ja-JP" altLang="en-US" sz="1400" b="0" i="0" dirty="0">
                <a:solidFill>
                  <a:srgbClr val="333333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締切等の詳細日付が</a:t>
            </a:r>
            <a:r>
              <a:rPr lang="en-US" altLang="ja-JP" sz="1400" b="0" i="0" dirty="0">
                <a:solidFill>
                  <a:srgbClr val="333333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JSPS</a:t>
            </a:r>
            <a:r>
              <a:rPr lang="ja-JP" altLang="en-US" sz="1400" b="0" i="0" dirty="0">
                <a:solidFill>
                  <a:srgbClr val="333333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の公式</a:t>
            </a:r>
            <a:r>
              <a:rPr lang="en-US" altLang="ja-JP" sz="1400" b="0" i="0" dirty="0">
                <a:solidFill>
                  <a:srgbClr val="333333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Web</a:t>
            </a:r>
            <a:r>
              <a:rPr lang="ja-JP" altLang="en-US" sz="1400" b="0" i="0" dirty="0">
                <a:solidFill>
                  <a:srgbClr val="333333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ページで公表されましたら、追記いたします。</a:t>
            </a:r>
          </a:p>
          <a:p>
            <a:pPr marL="363538" lvl="1" indent="-188913" algn="l">
              <a:buFont typeface="Arial" panose="020B0604020202020204" pitchFamily="34" charset="0"/>
              <a:buChar char="•"/>
            </a:pPr>
            <a:r>
              <a:rPr lang="ja-JP" altLang="en-US" sz="1400" b="0" i="0" dirty="0">
                <a:solidFill>
                  <a:srgbClr val="333333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あくまで目安としてご覧頂き、詳細につきましては必ず、</a:t>
            </a:r>
            <a:r>
              <a:rPr lang="ja-JP" altLang="en-US" sz="1400" b="1" i="0" u="sng" dirty="0">
                <a:solidFill>
                  <a:srgbClr val="333333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各種目の公募要領</a:t>
            </a:r>
            <a:r>
              <a:rPr lang="ja-JP" altLang="en-US" sz="1400" b="0" i="0" dirty="0">
                <a:solidFill>
                  <a:srgbClr val="333333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を確認してください。</a:t>
            </a:r>
          </a:p>
          <a:p>
            <a:pPr marL="363538" lvl="1" indent="-188913" algn="l">
              <a:buFont typeface="Arial" panose="020B0604020202020204" pitchFamily="34" charset="0"/>
              <a:buChar char="•"/>
            </a:pPr>
            <a:r>
              <a:rPr lang="ja-JP" altLang="en-US" sz="1400" b="0" i="0" dirty="0">
                <a:solidFill>
                  <a:srgbClr val="333333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学内締切などは、研究支援センターの</a:t>
            </a:r>
            <a:r>
              <a:rPr lang="en-US" altLang="ja-JP" sz="1400" b="0" i="0" dirty="0">
                <a:solidFill>
                  <a:srgbClr val="333333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Web</a:t>
            </a:r>
            <a:r>
              <a:rPr lang="ja-JP" altLang="en-US" sz="1400" b="0" i="0" dirty="0">
                <a:solidFill>
                  <a:srgbClr val="333333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ページの種目別のページ、</a:t>
            </a:r>
            <a:r>
              <a:rPr lang="en-US" altLang="ja-JP" sz="1400" b="0" i="0" dirty="0">
                <a:solidFill>
                  <a:srgbClr val="333333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G-Port</a:t>
            </a:r>
            <a:r>
              <a:rPr lang="ja-JP" altLang="en-US" sz="1400" b="0" i="0" dirty="0">
                <a:solidFill>
                  <a:srgbClr val="333333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のメッセージなどでお知らせしています。ここにも追記いたします。</a:t>
            </a:r>
          </a:p>
          <a:p>
            <a:pPr marL="363538" lvl="1" indent="-188913" algn="l">
              <a:buFont typeface="Arial" panose="020B0604020202020204" pitchFamily="34" charset="0"/>
              <a:buChar char="•"/>
            </a:pPr>
            <a:r>
              <a:rPr lang="ja-JP" altLang="en-US" sz="1400" b="0" i="0" dirty="0">
                <a:solidFill>
                  <a:srgbClr val="333333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不明点は　</a:t>
            </a:r>
            <a:r>
              <a:rPr lang="en-US" altLang="ja-JP" sz="1400" b="0" i="0" u="none" strike="noStrike" dirty="0">
                <a:solidFill>
                  <a:srgbClr val="333333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hlinkClick r:id="rId2"/>
              </a:rPr>
              <a:t>kakenoff@gakushuin.ac.jp</a:t>
            </a:r>
            <a:r>
              <a:rPr lang="ja-JP" altLang="en-US" sz="1400" b="0" i="0" dirty="0">
                <a:solidFill>
                  <a:srgbClr val="333333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宛にお問い合わせください。</a:t>
            </a:r>
          </a:p>
          <a:p>
            <a:pPr marL="363538" lvl="1" indent="-188913">
              <a:spcBef>
                <a:spcPts val="625"/>
              </a:spcBef>
            </a:pPr>
            <a:endParaRPr lang="ja-JP" altLang="en-US" sz="1400" dirty="0">
              <a:latin typeface="BIZ UDゴシック" panose="020B0400000000000000" pitchFamily="49" charset="-128"/>
              <a:ea typeface="BIZ UDゴシック" panose="020B0400000000000000" pitchFamily="49" charset="-128"/>
              <a:cs typeface="ＭＳ Ｐゴシック"/>
            </a:endParaRPr>
          </a:p>
          <a:p>
            <a:pPr marL="298450" indent="-285750">
              <a:lnSpc>
                <a:spcPct val="100000"/>
              </a:lnSpc>
              <a:buFont typeface="Wingdings" panose="05000000000000000000" pitchFamily="2" charset="2"/>
              <a:buChar char="p"/>
            </a:pPr>
            <a:r>
              <a:rPr lang="ja-JP" altLang="en-US" sz="1400" u="none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ＭＳ Ｐゴシック"/>
              </a:rPr>
              <a:t>科研費スケジュール（１）（２）</a:t>
            </a:r>
            <a:r>
              <a:rPr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ＭＳ Ｐゴシック"/>
              </a:rPr>
              <a:t>（３）</a:t>
            </a:r>
            <a:endParaRPr lang="en-US" sz="1400" u="none" dirty="0">
              <a:latin typeface="BIZ UDゴシック" panose="020B0400000000000000" pitchFamily="49" charset="-128"/>
              <a:ea typeface="BIZ UDゴシック" panose="020B0400000000000000" pitchFamily="49" charset="-128"/>
              <a:cs typeface="ＭＳ Ｐゴシック"/>
            </a:endParaRPr>
          </a:p>
          <a:p>
            <a:pPr marL="623888" lvl="2" indent="-285750">
              <a:buFont typeface="Arial" panose="020B0604020202020204" pitchFamily="34" charset="0"/>
              <a:buChar char="•"/>
            </a:pPr>
            <a:r>
              <a:rPr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ＭＳ Ｐゴシック"/>
              </a:rPr>
              <a:t>夏科研費関連は、例年</a:t>
            </a:r>
            <a:r>
              <a:rPr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ＭＳ Ｐゴシック"/>
              </a:rPr>
              <a:t>1</a:t>
            </a:r>
            <a:r>
              <a:rPr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ＭＳ Ｐゴシック"/>
              </a:rPr>
              <a:t>月下旬に締切日が公表されます。</a:t>
            </a:r>
            <a:endParaRPr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  <a:cs typeface="ＭＳ Ｐゴシック"/>
            </a:endParaRPr>
          </a:p>
          <a:p>
            <a:pPr marL="623888" lvl="2" indent="-285750">
              <a:buFont typeface="Arial" panose="020B0604020202020204" pitchFamily="34" charset="0"/>
              <a:buChar char="•"/>
            </a:pPr>
            <a:r>
              <a:rPr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ＭＳ Ｐゴシック"/>
              </a:rPr>
              <a:t>学内締切は、決まり次第追記いたします。</a:t>
            </a:r>
            <a:endParaRPr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  <a:cs typeface="ＭＳ Ｐゴシック"/>
            </a:endParaRPr>
          </a:p>
          <a:p>
            <a:pPr marL="623888" lvl="2" indent="-285750">
              <a:buFont typeface="Arial" panose="020B0604020202020204" pitchFamily="34" charset="0"/>
              <a:buChar char="•"/>
            </a:pPr>
            <a:r>
              <a:rPr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HGP教科書体"/>
              </a:rPr>
              <a:t>国際共同研究加速基金関連の</a:t>
            </a:r>
            <a:r>
              <a:rPr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ＭＳ Ｐゴシック"/>
              </a:rPr>
              <a:t>学内締切は、原則として</a:t>
            </a:r>
            <a:r>
              <a:rPr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ＭＳ Ｐゴシック"/>
              </a:rPr>
              <a:t>JSPS</a:t>
            </a:r>
            <a:r>
              <a:rPr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ＭＳ Ｐゴシック"/>
              </a:rPr>
              <a:t>締切の</a:t>
            </a:r>
            <a:r>
              <a:rPr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ＭＳ Ｐゴシック"/>
              </a:rPr>
              <a:t>2</a:t>
            </a:r>
            <a:r>
              <a:rPr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ＭＳ Ｐゴシック"/>
              </a:rPr>
              <a:t>週間前、またはそれ以上前に設定しています</a:t>
            </a:r>
            <a:r>
              <a:rPr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ＭＳ Ｐゴシック"/>
              </a:rPr>
              <a:t>。</a:t>
            </a:r>
            <a:endParaRPr lang="en-US" altLang="ja-JP" sz="1600" dirty="0">
              <a:latin typeface="BIZ UDゴシック" panose="020B0400000000000000" pitchFamily="49" charset="-128"/>
              <a:ea typeface="BIZ UDゴシック" panose="020B0400000000000000" pitchFamily="49" charset="-128"/>
              <a:cs typeface="ＭＳ Ｐゴシック"/>
            </a:endParaRPr>
          </a:p>
          <a:p>
            <a:pPr marL="12700">
              <a:lnSpc>
                <a:spcPct val="100000"/>
              </a:lnSpc>
            </a:pPr>
            <a:endParaRPr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  <a:cs typeface="ＭＳ Ｐゴシック"/>
            </a:endParaRPr>
          </a:p>
          <a:p>
            <a:pPr marL="298450" indent="-285750">
              <a:lnSpc>
                <a:spcPct val="100000"/>
              </a:lnSpc>
              <a:buFont typeface="Wingdings" panose="05000000000000000000" pitchFamily="2" charset="2"/>
              <a:buChar char="p"/>
            </a:pPr>
            <a:r>
              <a:rPr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ＭＳ Ｐゴシック"/>
              </a:rPr>
              <a:t>学振特別研究員スケジュール</a:t>
            </a:r>
            <a:endParaRPr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  <a:cs typeface="ＭＳ Ｐゴシック"/>
            </a:endParaRPr>
          </a:p>
          <a:p>
            <a:pPr marL="623888" indent="-285750">
              <a:buFont typeface="Arial" panose="020B0604020202020204" pitchFamily="34" charset="0"/>
              <a:buChar char="•"/>
            </a:pPr>
            <a:r>
              <a:rPr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ＭＳ Ｐゴシック"/>
              </a:rPr>
              <a:t>例年</a:t>
            </a:r>
            <a:r>
              <a:rPr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ＭＳ Ｐゴシック"/>
              </a:rPr>
              <a:t>2</a:t>
            </a:r>
            <a:r>
              <a:rPr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ＭＳ Ｐゴシック"/>
              </a:rPr>
              <a:t>月中旬に募集要項が公表され、締切日が設定されます。</a:t>
            </a:r>
            <a:endParaRPr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  <a:cs typeface="ＭＳ Ｐゴシック"/>
            </a:endParaRPr>
          </a:p>
          <a:p>
            <a:pPr marL="623888" indent="-285750">
              <a:buFont typeface="Arial" panose="020B0604020202020204" pitchFamily="34" charset="0"/>
              <a:buChar char="•"/>
            </a:pPr>
            <a:r>
              <a:rPr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ＭＳ Ｐゴシック"/>
              </a:rPr>
              <a:t>学内締切は、決まり次第追記いたします。</a:t>
            </a:r>
            <a:endParaRPr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  <a:cs typeface="ＭＳ Ｐゴシック"/>
            </a:endParaRPr>
          </a:p>
          <a:p>
            <a:pPr marL="12700">
              <a:lnSpc>
                <a:spcPct val="100000"/>
              </a:lnSpc>
            </a:pPr>
            <a:endParaRPr lang="en-US" sz="1400" dirty="0">
              <a:latin typeface="BIZ UDゴシック" panose="020B0400000000000000" pitchFamily="49" charset="-128"/>
              <a:ea typeface="BIZ UDゴシック" panose="020B0400000000000000" pitchFamily="49" charset="-128"/>
              <a:cs typeface="ＭＳ Ｐゴシック"/>
            </a:endParaRPr>
          </a:p>
          <a:p>
            <a:pPr marL="298450" indent="-285750">
              <a:lnSpc>
                <a:spcPct val="100000"/>
              </a:lnSpc>
              <a:buFont typeface="Wingdings" panose="05000000000000000000" pitchFamily="2" charset="2"/>
              <a:buChar char="p"/>
            </a:pPr>
            <a:r>
              <a:rPr lang="ja-JP" altLang="en-US" sz="1400" spc="-3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学術国際交流事業スケジュール（１）（２）（３）</a:t>
            </a:r>
            <a:endParaRPr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  <a:cs typeface="ＭＳ Ｐゴシック"/>
            </a:endParaRPr>
          </a:p>
          <a:p>
            <a:pPr marL="628650" lvl="1" indent="-285750">
              <a:buFont typeface="Arial" panose="020B0604020202020204" pitchFamily="34" charset="0"/>
              <a:buChar char="•"/>
            </a:pPr>
            <a:r>
              <a:rPr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ＭＳ Ｐゴシック"/>
              </a:rPr>
              <a:t>種類も回数も多く、また、変更や中止の場合がありますので、お気をつけください。</a:t>
            </a:r>
            <a:endParaRPr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  <a:cs typeface="ＭＳ Ｐゴシック"/>
            </a:endParaRPr>
          </a:p>
          <a:p>
            <a:pPr marL="628650" lvl="1" indent="-285750">
              <a:buFont typeface="Arial" panose="020B0604020202020204" pitchFamily="34" charset="0"/>
              <a:buChar char="•"/>
            </a:pPr>
            <a:r>
              <a:rPr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ＭＳ Ｐゴシック"/>
              </a:rPr>
              <a:t>学内締切は、決まり次第追記いたします。</a:t>
            </a:r>
            <a:endParaRPr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  <a:cs typeface="ＭＳ Ｐゴシック"/>
            </a:endParaRPr>
          </a:p>
          <a:p>
            <a:pPr marL="628650" lvl="1" indent="-285750">
              <a:buFont typeface="Arial" panose="020B0604020202020204" pitchFamily="34" charset="0"/>
              <a:buChar char="•"/>
            </a:pPr>
            <a:r>
              <a:rPr lang="ja-JP" altLang="en-US" sz="1400" spc="-3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学術国際交流事業関連の</a:t>
            </a:r>
            <a:r>
              <a:rPr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ＭＳ Ｐゴシック"/>
              </a:rPr>
              <a:t>学内締切は、原則として</a:t>
            </a:r>
            <a:r>
              <a:rPr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ＭＳ Ｐゴシック"/>
              </a:rPr>
              <a:t>JSPS</a:t>
            </a:r>
            <a:r>
              <a:rPr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ＭＳ Ｐゴシック"/>
              </a:rPr>
              <a:t>締切の</a:t>
            </a:r>
            <a:r>
              <a:rPr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ＭＳ Ｐゴシック"/>
              </a:rPr>
              <a:t>2</a:t>
            </a:r>
            <a:r>
              <a:rPr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ＭＳ Ｐゴシック"/>
              </a:rPr>
              <a:t>週間前、またはそれ以上前に設定しています</a:t>
            </a:r>
            <a:r>
              <a:rPr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ＭＳ Ｐゴシック"/>
              </a:rPr>
              <a:t>。</a:t>
            </a:r>
            <a:endParaRPr lang="en-US" altLang="ja-JP" sz="1600" dirty="0">
              <a:latin typeface="BIZ UDゴシック" panose="020B0400000000000000" pitchFamily="49" charset="-128"/>
              <a:ea typeface="BIZ UDゴシック" panose="020B0400000000000000" pitchFamily="49" charset="-128"/>
              <a:cs typeface="ＭＳ Ｐゴシック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A5C18A00-6B93-2EB6-6663-56E6EFF87F06}"/>
              </a:ext>
            </a:extLst>
          </p:cNvPr>
          <p:cNvSpPr txBox="1"/>
          <p:nvPr/>
        </p:nvSpPr>
        <p:spPr>
          <a:xfrm>
            <a:off x="6096000" y="7086600"/>
            <a:ext cx="33009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2026/1/23</a:t>
            </a:r>
            <a:r>
              <a:rPr kumimoji="1"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研究支援センター</a:t>
            </a:r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22AABB96-91E4-C8B4-5B39-8EA0136F027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200" y="240268"/>
            <a:ext cx="8382000" cy="369332"/>
          </a:xfrm>
        </p:spPr>
        <p:txBody>
          <a:bodyPr/>
          <a:lstStyle/>
          <a:p>
            <a:pPr algn="ctr"/>
            <a:r>
              <a:rPr lang="ja-JP" altLang="en-US" sz="2400" dirty="0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ＭＳ Ｐゴシック" panose="020B0600070205080204" pitchFamily="50" charset="-128"/>
              </a:rPr>
              <a:t>日本学術振興会関連　公募</a:t>
            </a:r>
            <a:r>
              <a:rPr lang="ja-JP" altLang="ja-JP" sz="2400" dirty="0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ＭＳ Ｐゴシック" panose="020B0600070205080204" pitchFamily="50" charset="-128"/>
              </a:rPr>
              <a:t>スケジュール（予定）</a:t>
            </a:r>
            <a:endParaRPr kumimoji="1" lang="ja-JP" alt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9" name="グループ化 148">
            <a:extLst>
              <a:ext uri="{FF2B5EF4-FFF2-40B4-BE49-F238E27FC236}">
                <a16:creationId xmlns:a16="http://schemas.microsoft.com/office/drawing/2014/main" id="{3EC6B04A-C390-71F2-4705-5CF96F6124B0}"/>
              </a:ext>
            </a:extLst>
          </p:cNvPr>
          <p:cNvGrpSpPr/>
          <p:nvPr/>
        </p:nvGrpSpPr>
        <p:grpSpPr>
          <a:xfrm>
            <a:off x="1940051" y="1221234"/>
            <a:ext cx="7229856" cy="5798428"/>
            <a:chOff x="1940051" y="954982"/>
            <a:chExt cx="7229856" cy="4367530"/>
          </a:xfrm>
        </p:grpSpPr>
        <p:sp>
          <p:nvSpPr>
            <p:cNvPr id="2" name="object 2"/>
            <p:cNvSpPr/>
            <p:nvPr/>
          </p:nvSpPr>
          <p:spPr>
            <a:xfrm>
              <a:off x="1940051" y="954982"/>
              <a:ext cx="0" cy="4367530"/>
            </a:xfrm>
            <a:custGeom>
              <a:avLst/>
              <a:gdLst/>
              <a:ahLst/>
              <a:cxnLst/>
              <a:rect l="l" t="t" r="r" b="b"/>
              <a:pathLst>
                <a:path h="4367530">
                  <a:moveTo>
                    <a:pt x="0" y="0"/>
                  </a:moveTo>
                  <a:lnTo>
                    <a:pt x="0" y="4367022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" name="object 3"/>
            <p:cNvSpPr/>
            <p:nvPr/>
          </p:nvSpPr>
          <p:spPr>
            <a:xfrm>
              <a:off x="2366010" y="954982"/>
              <a:ext cx="0" cy="4367530"/>
            </a:xfrm>
            <a:custGeom>
              <a:avLst/>
              <a:gdLst/>
              <a:ahLst/>
              <a:cxnLst/>
              <a:rect l="l" t="t" r="r" b="b"/>
              <a:pathLst>
                <a:path h="4367530">
                  <a:moveTo>
                    <a:pt x="0" y="0"/>
                  </a:moveTo>
                  <a:lnTo>
                    <a:pt x="0" y="4367022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2791205" y="954982"/>
              <a:ext cx="0" cy="4367530"/>
            </a:xfrm>
            <a:custGeom>
              <a:avLst/>
              <a:gdLst/>
              <a:ahLst/>
              <a:cxnLst/>
              <a:rect l="l" t="t" r="r" b="b"/>
              <a:pathLst>
                <a:path h="4367530">
                  <a:moveTo>
                    <a:pt x="0" y="0"/>
                  </a:moveTo>
                  <a:lnTo>
                    <a:pt x="0" y="4367022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3216401" y="954982"/>
              <a:ext cx="0" cy="4367530"/>
            </a:xfrm>
            <a:custGeom>
              <a:avLst/>
              <a:gdLst/>
              <a:ahLst/>
              <a:cxnLst/>
              <a:rect l="l" t="t" r="r" b="b"/>
              <a:pathLst>
                <a:path h="4367530">
                  <a:moveTo>
                    <a:pt x="0" y="0"/>
                  </a:moveTo>
                  <a:lnTo>
                    <a:pt x="0" y="4367022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3641597" y="954982"/>
              <a:ext cx="0" cy="4367530"/>
            </a:xfrm>
            <a:custGeom>
              <a:avLst/>
              <a:gdLst/>
              <a:ahLst/>
              <a:cxnLst/>
              <a:rect l="l" t="t" r="r" b="b"/>
              <a:pathLst>
                <a:path h="4367530">
                  <a:moveTo>
                    <a:pt x="0" y="0"/>
                  </a:moveTo>
                  <a:lnTo>
                    <a:pt x="0" y="4367022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4066794" y="954982"/>
              <a:ext cx="0" cy="4367530"/>
            </a:xfrm>
            <a:custGeom>
              <a:avLst/>
              <a:gdLst/>
              <a:ahLst/>
              <a:cxnLst/>
              <a:rect l="l" t="t" r="r" b="b"/>
              <a:pathLst>
                <a:path h="4367530">
                  <a:moveTo>
                    <a:pt x="0" y="0"/>
                  </a:moveTo>
                  <a:lnTo>
                    <a:pt x="0" y="4367022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491990" y="954982"/>
              <a:ext cx="0" cy="4367530"/>
            </a:xfrm>
            <a:custGeom>
              <a:avLst/>
              <a:gdLst/>
              <a:ahLst/>
              <a:cxnLst/>
              <a:rect l="l" t="t" r="r" b="b"/>
              <a:pathLst>
                <a:path h="4367530">
                  <a:moveTo>
                    <a:pt x="0" y="0"/>
                  </a:moveTo>
                  <a:lnTo>
                    <a:pt x="0" y="4367022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4917185" y="954982"/>
              <a:ext cx="0" cy="4367530"/>
            </a:xfrm>
            <a:custGeom>
              <a:avLst/>
              <a:gdLst/>
              <a:ahLst/>
              <a:cxnLst/>
              <a:rect l="l" t="t" r="r" b="b"/>
              <a:pathLst>
                <a:path h="4367530">
                  <a:moveTo>
                    <a:pt x="0" y="0"/>
                  </a:moveTo>
                  <a:lnTo>
                    <a:pt x="0" y="4367022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5342382" y="954982"/>
              <a:ext cx="0" cy="4367530"/>
            </a:xfrm>
            <a:custGeom>
              <a:avLst/>
              <a:gdLst/>
              <a:ahLst/>
              <a:cxnLst/>
              <a:rect l="l" t="t" r="r" b="b"/>
              <a:pathLst>
                <a:path h="4367530">
                  <a:moveTo>
                    <a:pt x="0" y="0"/>
                  </a:moveTo>
                  <a:lnTo>
                    <a:pt x="0" y="4367022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5767578" y="954982"/>
              <a:ext cx="0" cy="4367530"/>
            </a:xfrm>
            <a:custGeom>
              <a:avLst/>
              <a:gdLst/>
              <a:ahLst/>
              <a:cxnLst/>
              <a:rect l="l" t="t" r="r" b="b"/>
              <a:pathLst>
                <a:path h="4367530">
                  <a:moveTo>
                    <a:pt x="0" y="0"/>
                  </a:moveTo>
                  <a:lnTo>
                    <a:pt x="0" y="4367022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6192773" y="954982"/>
              <a:ext cx="0" cy="4367530"/>
            </a:xfrm>
            <a:custGeom>
              <a:avLst/>
              <a:gdLst/>
              <a:ahLst/>
              <a:cxnLst/>
              <a:rect l="l" t="t" r="r" b="b"/>
              <a:pathLst>
                <a:path h="4367530">
                  <a:moveTo>
                    <a:pt x="0" y="0"/>
                  </a:moveTo>
                  <a:lnTo>
                    <a:pt x="0" y="4367022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6617969" y="954982"/>
              <a:ext cx="0" cy="4367530"/>
            </a:xfrm>
            <a:custGeom>
              <a:avLst/>
              <a:gdLst/>
              <a:ahLst/>
              <a:cxnLst/>
              <a:rect l="l" t="t" r="r" b="b"/>
              <a:pathLst>
                <a:path h="4367530">
                  <a:moveTo>
                    <a:pt x="0" y="0"/>
                  </a:moveTo>
                  <a:lnTo>
                    <a:pt x="0" y="4367022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7043166" y="954982"/>
              <a:ext cx="0" cy="4367530"/>
            </a:xfrm>
            <a:custGeom>
              <a:avLst/>
              <a:gdLst/>
              <a:ahLst/>
              <a:cxnLst/>
              <a:rect l="l" t="t" r="r" b="b"/>
              <a:pathLst>
                <a:path h="4367530">
                  <a:moveTo>
                    <a:pt x="0" y="0"/>
                  </a:moveTo>
                  <a:lnTo>
                    <a:pt x="0" y="4367022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7468361" y="954982"/>
              <a:ext cx="0" cy="4367530"/>
            </a:xfrm>
            <a:custGeom>
              <a:avLst/>
              <a:gdLst/>
              <a:ahLst/>
              <a:cxnLst/>
              <a:rect l="l" t="t" r="r" b="b"/>
              <a:pathLst>
                <a:path h="4367530">
                  <a:moveTo>
                    <a:pt x="0" y="0"/>
                  </a:moveTo>
                  <a:lnTo>
                    <a:pt x="0" y="4367022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7894319" y="954982"/>
              <a:ext cx="0" cy="4367530"/>
            </a:xfrm>
            <a:custGeom>
              <a:avLst/>
              <a:gdLst/>
              <a:ahLst/>
              <a:cxnLst/>
              <a:rect l="l" t="t" r="r" b="b"/>
              <a:pathLst>
                <a:path h="4367530">
                  <a:moveTo>
                    <a:pt x="0" y="0"/>
                  </a:moveTo>
                  <a:lnTo>
                    <a:pt x="0" y="4367022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8319516" y="954982"/>
              <a:ext cx="0" cy="4367530"/>
            </a:xfrm>
            <a:custGeom>
              <a:avLst/>
              <a:gdLst/>
              <a:ahLst/>
              <a:cxnLst/>
              <a:rect l="l" t="t" r="r" b="b"/>
              <a:pathLst>
                <a:path h="4367530">
                  <a:moveTo>
                    <a:pt x="0" y="0"/>
                  </a:moveTo>
                  <a:lnTo>
                    <a:pt x="0" y="4367022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8744711" y="954982"/>
              <a:ext cx="0" cy="4367530"/>
            </a:xfrm>
            <a:custGeom>
              <a:avLst/>
              <a:gdLst/>
              <a:ahLst/>
              <a:cxnLst/>
              <a:rect l="l" t="t" r="r" b="b"/>
              <a:pathLst>
                <a:path h="4367530">
                  <a:moveTo>
                    <a:pt x="0" y="0"/>
                  </a:moveTo>
                  <a:lnTo>
                    <a:pt x="0" y="4367022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9169907" y="954982"/>
              <a:ext cx="0" cy="4367530"/>
            </a:xfrm>
            <a:custGeom>
              <a:avLst/>
              <a:gdLst/>
              <a:ahLst/>
              <a:cxnLst/>
              <a:rect l="l" t="t" r="r" b="b"/>
              <a:pathLst>
                <a:path h="4367530">
                  <a:moveTo>
                    <a:pt x="0" y="0"/>
                  </a:moveTo>
                  <a:lnTo>
                    <a:pt x="0" y="4367022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0" name="object 20"/>
          <p:cNvGrpSpPr/>
          <p:nvPr/>
        </p:nvGrpSpPr>
        <p:grpSpPr>
          <a:xfrm>
            <a:off x="15367" y="1209168"/>
            <a:ext cx="10028555" cy="5877432"/>
            <a:chOff x="15367" y="2133726"/>
            <a:chExt cx="10028555" cy="4391660"/>
          </a:xfrm>
        </p:grpSpPr>
        <p:sp>
          <p:nvSpPr>
            <p:cNvPr id="21" name="object 21"/>
            <p:cNvSpPr/>
            <p:nvPr/>
          </p:nvSpPr>
          <p:spPr>
            <a:xfrm>
              <a:off x="9595103" y="2145791"/>
              <a:ext cx="0" cy="4367530"/>
            </a:xfrm>
            <a:custGeom>
              <a:avLst/>
              <a:gdLst/>
              <a:ahLst/>
              <a:cxnLst/>
              <a:rect l="l" t="t" r="r" b="b"/>
              <a:pathLst>
                <a:path h="4367530">
                  <a:moveTo>
                    <a:pt x="0" y="0"/>
                  </a:moveTo>
                  <a:lnTo>
                    <a:pt x="0" y="4367022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27432" y="2465831"/>
              <a:ext cx="10004425" cy="0"/>
            </a:xfrm>
            <a:custGeom>
              <a:avLst/>
              <a:gdLst/>
              <a:ahLst/>
              <a:cxnLst/>
              <a:rect l="l" t="t" r="r" b="b"/>
              <a:pathLst>
                <a:path w="10004425">
                  <a:moveTo>
                    <a:pt x="0" y="0"/>
                  </a:moveTo>
                  <a:lnTo>
                    <a:pt x="10004298" y="0"/>
                  </a:lnTo>
                </a:path>
              </a:pathLst>
            </a:custGeom>
            <a:ln w="23571">
              <a:solidFill>
                <a:srgbClr val="6F2F9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38862" y="2145791"/>
              <a:ext cx="0" cy="4367530"/>
            </a:xfrm>
            <a:custGeom>
              <a:avLst/>
              <a:gdLst/>
              <a:ahLst/>
              <a:cxnLst/>
              <a:rect l="l" t="t" r="r" b="b"/>
              <a:pathLst>
                <a:path h="4367530">
                  <a:moveTo>
                    <a:pt x="0" y="0"/>
                  </a:moveTo>
                  <a:lnTo>
                    <a:pt x="0" y="4367022"/>
                  </a:lnTo>
                </a:path>
              </a:pathLst>
            </a:custGeom>
            <a:ln w="23571">
              <a:solidFill>
                <a:srgbClr val="6F2F9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10020299" y="2145791"/>
              <a:ext cx="0" cy="4367530"/>
            </a:xfrm>
            <a:custGeom>
              <a:avLst/>
              <a:gdLst/>
              <a:ahLst/>
              <a:cxnLst/>
              <a:rect l="l" t="t" r="r" b="b"/>
              <a:pathLst>
                <a:path h="4367530">
                  <a:moveTo>
                    <a:pt x="0" y="0"/>
                  </a:moveTo>
                  <a:lnTo>
                    <a:pt x="0" y="4367022"/>
                  </a:lnTo>
                </a:path>
              </a:pathLst>
            </a:custGeom>
            <a:ln w="23571">
              <a:solidFill>
                <a:srgbClr val="6F2F9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27432" y="2157983"/>
              <a:ext cx="10004425" cy="0"/>
            </a:xfrm>
            <a:custGeom>
              <a:avLst/>
              <a:gdLst/>
              <a:ahLst/>
              <a:cxnLst/>
              <a:rect l="l" t="t" r="r" b="b"/>
              <a:pathLst>
                <a:path w="10004425">
                  <a:moveTo>
                    <a:pt x="0" y="0"/>
                  </a:moveTo>
                  <a:lnTo>
                    <a:pt x="10004298" y="0"/>
                  </a:lnTo>
                </a:path>
              </a:pathLst>
            </a:custGeom>
            <a:ln w="23571">
              <a:solidFill>
                <a:srgbClr val="6F2F9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27432" y="6500622"/>
              <a:ext cx="10004425" cy="0"/>
            </a:xfrm>
            <a:custGeom>
              <a:avLst/>
              <a:gdLst/>
              <a:ahLst/>
              <a:cxnLst/>
              <a:rect l="l" t="t" r="r" b="b"/>
              <a:pathLst>
                <a:path w="10004425">
                  <a:moveTo>
                    <a:pt x="0" y="0"/>
                  </a:moveTo>
                  <a:lnTo>
                    <a:pt x="10004298" y="0"/>
                  </a:lnTo>
                </a:path>
              </a:pathLst>
            </a:custGeom>
            <a:ln w="23571">
              <a:solidFill>
                <a:srgbClr val="6F2F9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7" name="object 27"/>
          <p:cNvSpPr txBox="1"/>
          <p:nvPr/>
        </p:nvSpPr>
        <p:spPr>
          <a:xfrm>
            <a:off x="6687528" y="1285242"/>
            <a:ext cx="3308985" cy="2000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437515" algn="l"/>
                <a:tab pos="862965" algn="l"/>
                <a:tab pos="1287780" algn="l"/>
                <a:tab pos="1713230" algn="l"/>
                <a:tab pos="2138045" algn="l"/>
                <a:tab pos="2563495" algn="l"/>
              </a:tabLst>
            </a:pPr>
            <a:r>
              <a:rPr sz="1300" dirty="0">
                <a:latin typeface="游ゴシック"/>
                <a:cs typeface="游ゴシック"/>
              </a:rPr>
              <a:t>3</a:t>
            </a:r>
            <a:r>
              <a:rPr sz="1300" spc="-50" dirty="0">
                <a:latin typeface="游ゴシック"/>
                <a:cs typeface="游ゴシック"/>
              </a:rPr>
              <a:t>月</a:t>
            </a:r>
            <a:r>
              <a:rPr sz="1300" dirty="0">
                <a:latin typeface="游ゴシック"/>
                <a:cs typeface="游ゴシック"/>
              </a:rPr>
              <a:t>	4</a:t>
            </a:r>
            <a:r>
              <a:rPr sz="1300" spc="-50" dirty="0">
                <a:latin typeface="游ゴシック"/>
                <a:cs typeface="游ゴシック"/>
              </a:rPr>
              <a:t>月</a:t>
            </a:r>
            <a:r>
              <a:rPr sz="1300" dirty="0">
                <a:latin typeface="游ゴシック"/>
                <a:cs typeface="游ゴシック"/>
              </a:rPr>
              <a:t>	5</a:t>
            </a:r>
            <a:r>
              <a:rPr sz="1300" spc="-50" dirty="0">
                <a:latin typeface="游ゴシック"/>
                <a:cs typeface="游ゴシック"/>
              </a:rPr>
              <a:t>月</a:t>
            </a:r>
            <a:r>
              <a:rPr sz="1300" dirty="0">
                <a:latin typeface="游ゴシック"/>
                <a:cs typeface="游ゴシック"/>
              </a:rPr>
              <a:t>	6</a:t>
            </a:r>
            <a:r>
              <a:rPr sz="1300" spc="-50" dirty="0">
                <a:latin typeface="游ゴシック"/>
                <a:cs typeface="游ゴシック"/>
              </a:rPr>
              <a:t>月</a:t>
            </a:r>
            <a:r>
              <a:rPr sz="1300" dirty="0">
                <a:latin typeface="游ゴシック"/>
                <a:cs typeface="游ゴシック"/>
              </a:rPr>
              <a:t>	7</a:t>
            </a:r>
            <a:r>
              <a:rPr sz="1300" spc="-50" dirty="0">
                <a:latin typeface="游ゴシック"/>
                <a:cs typeface="游ゴシック"/>
              </a:rPr>
              <a:t>月</a:t>
            </a:r>
            <a:r>
              <a:rPr sz="1300" dirty="0">
                <a:latin typeface="游ゴシック"/>
                <a:cs typeface="游ゴシック"/>
              </a:rPr>
              <a:t>	8</a:t>
            </a:r>
            <a:r>
              <a:rPr sz="1300" spc="-50" dirty="0">
                <a:latin typeface="游ゴシック"/>
                <a:cs typeface="游ゴシック"/>
              </a:rPr>
              <a:t>月</a:t>
            </a:r>
            <a:r>
              <a:rPr sz="1300" dirty="0">
                <a:latin typeface="游ゴシック"/>
                <a:cs typeface="游ゴシック"/>
              </a:rPr>
              <a:t>	9月</a:t>
            </a:r>
            <a:r>
              <a:rPr sz="1300" spc="100" dirty="0">
                <a:latin typeface="游ゴシック"/>
                <a:cs typeface="游ゴシック"/>
              </a:rPr>
              <a:t>  </a:t>
            </a:r>
            <a:r>
              <a:rPr sz="1300" dirty="0">
                <a:latin typeface="游ゴシック"/>
                <a:cs typeface="游ゴシック"/>
              </a:rPr>
              <a:t>10</a:t>
            </a:r>
            <a:r>
              <a:rPr sz="1300" spc="-50" dirty="0">
                <a:latin typeface="游ゴシック"/>
                <a:cs typeface="游ゴシック"/>
              </a:rPr>
              <a:t>月</a:t>
            </a:r>
            <a:endParaRPr sz="1300" dirty="0">
              <a:latin typeface="游ゴシック"/>
              <a:cs typeface="游ゴシック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2859971" y="1285242"/>
            <a:ext cx="2883535" cy="2000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437515" algn="l"/>
                <a:tab pos="862965" algn="l"/>
                <a:tab pos="1287780" algn="l"/>
              </a:tabLst>
            </a:pPr>
            <a:r>
              <a:rPr sz="1300" dirty="0">
                <a:latin typeface="游ゴシック"/>
                <a:cs typeface="游ゴシック"/>
              </a:rPr>
              <a:t>6</a:t>
            </a:r>
            <a:r>
              <a:rPr sz="1300" spc="-50" dirty="0">
                <a:latin typeface="游ゴシック"/>
                <a:cs typeface="游ゴシック"/>
              </a:rPr>
              <a:t>月</a:t>
            </a:r>
            <a:r>
              <a:rPr sz="1300" dirty="0">
                <a:latin typeface="游ゴシック"/>
                <a:cs typeface="游ゴシック"/>
              </a:rPr>
              <a:t>	7</a:t>
            </a:r>
            <a:r>
              <a:rPr sz="1300" spc="-50" dirty="0">
                <a:latin typeface="游ゴシック"/>
                <a:cs typeface="游ゴシック"/>
              </a:rPr>
              <a:t>月</a:t>
            </a:r>
            <a:r>
              <a:rPr sz="1300" dirty="0">
                <a:latin typeface="游ゴシック"/>
                <a:cs typeface="游ゴシック"/>
              </a:rPr>
              <a:t>	8</a:t>
            </a:r>
            <a:r>
              <a:rPr sz="1300" spc="-50" dirty="0">
                <a:latin typeface="游ゴシック"/>
                <a:cs typeface="游ゴシック"/>
              </a:rPr>
              <a:t>月</a:t>
            </a:r>
            <a:r>
              <a:rPr sz="1300" dirty="0">
                <a:latin typeface="游ゴシック"/>
                <a:cs typeface="游ゴシック"/>
              </a:rPr>
              <a:t>	9月</a:t>
            </a:r>
            <a:r>
              <a:rPr sz="1300" spc="105" dirty="0">
                <a:latin typeface="游ゴシック"/>
                <a:cs typeface="游ゴシック"/>
              </a:rPr>
              <a:t>  </a:t>
            </a:r>
            <a:r>
              <a:rPr sz="1300" dirty="0">
                <a:latin typeface="游ゴシック"/>
                <a:cs typeface="游ゴシック"/>
              </a:rPr>
              <a:t>10月</a:t>
            </a:r>
            <a:r>
              <a:rPr sz="1300" spc="210" dirty="0">
                <a:latin typeface="游ゴシック"/>
                <a:cs typeface="游ゴシック"/>
              </a:rPr>
              <a:t> </a:t>
            </a:r>
            <a:r>
              <a:rPr sz="1300" dirty="0">
                <a:latin typeface="游ゴシック"/>
                <a:cs typeface="游ゴシック"/>
              </a:rPr>
              <a:t>11月</a:t>
            </a:r>
            <a:r>
              <a:rPr sz="1300" spc="210" dirty="0">
                <a:latin typeface="游ゴシック"/>
                <a:cs typeface="游ゴシック"/>
              </a:rPr>
              <a:t> </a:t>
            </a:r>
            <a:r>
              <a:rPr sz="1300" dirty="0">
                <a:latin typeface="游ゴシック"/>
                <a:cs typeface="游ゴシック"/>
              </a:rPr>
              <a:t>12</a:t>
            </a:r>
            <a:r>
              <a:rPr sz="1300" spc="-50" dirty="0">
                <a:latin typeface="游ゴシック"/>
                <a:cs typeface="游ゴシック"/>
              </a:rPr>
              <a:t>月</a:t>
            </a:r>
            <a:endParaRPr sz="1300" dirty="0">
              <a:latin typeface="游ゴシック"/>
              <a:cs typeface="游ゴシック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5773928" y="1285242"/>
            <a:ext cx="906144" cy="2000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4930">
              <a:lnSpc>
                <a:spcPct val="100000"/>
              </a:lnSpc>
              <a:spcBef>
                <a:spcPts val="955"/>
              </a:spcBef>
              <a:tabLst>
                <a:tab pos="499745" algn="l"/>
              </a:tabLst>
            </a:pPr>
            <a:r>
              <a:rPr sz="1300" dirty="0">
                <a:latin typeface="游ゴシック"/>
                <a:cs typeface="游ゴシック"/>
              </a:rPr>
              <a:t>1</a:t>
            </a:r>
            <a:r>
              <a:rPr sz="1300" spc="-50" dirty="0">
                <a:latin typeface="游ゴシック"/>
                <a:cs typeface="游ゴシック"/>
              </a:rPr>
              <a:t>月</a:t>
            </a:r>
            <a:r>
              <a:rPr sz="1300" dirty="0">
                <a:latin typeface="游ゴシック"/>
                <a:cs typeface="游ゴシック"/>
              </a:rPr>
              <a:t>	2</a:t>
            </a:r>
            <a:r>
              <a:rPr sz="1300" spc="-50" dirty="0">
                <a:latin typeface="游ゴシック"/>
                <a:cs typeface="游ゴシック"/>
              </a:rPr>
              <a:t>月</a:t>
            </a:r>
            <a:endParaRPr sz="1300" dirty="0">
              <a:latin typeface="游ゴシック"/>
              <a:cs typeface="游ゴシック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905000" y="1285242"/>
            <a:ext cx="906144" cy="2000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3810" algn="ctr">
              <a:lnSpc>
                <a:spcPct val="100000"/>
              </a:lnSpc>
              <a:spcBef>
                <a:spcPts val="960"/>
              </a:spcBef>
              <a:tabLst>
                <a:tab pos="424815" algn="l"/>
              </a:tabLst>
            </a:pPr>
            <a:r>
              <a:rPr sz="1300" dirty="0">
                <a:latin typeface="游ゴシック"/>
                <a:cs typeface="游ゴシック"/>
              </a:rPr>
              <a:t>4</a:t>
            </a:r>
            <a:r>
              <a:rPr sz="1300" spc="-50" dirty="0">
                <a:latin typeface="游ゴシック"/>
                <a:cs typeface="游ゴシック"/>
              </a:rPr>
              <a:t>月</a:t>
            </a:r>
            <a:r>
              <a:rPr sz="1300" dirty="0">
                <a:latin typeface="游ゴシック"/>
                <a:cs typeface="游ゴシック"/>
              </a:rPr>
              <a:t>	5</a:t>
            </a:r>
            <a:r>
              <a:rPr sz="1300" spc="-50" dirty="0">
                <a:latin typeface="游ゴシック"/>
                <a:cs typeface="游ゴシック"/>
              </a:rPr>
              <a:t>月</a:t>
            </a:r>
            <a:endParaRPr sz="1300" dirty="0">
              <a:latin typeface="游ゴシック"/>
              <a:cs typeface="游ゴシック"/>
            </a:endParaRPr>
          </a:p>
        </p:txBody>
      </p:sp>
      <p:sp>
        <p:nvSpPr>
          <p:cNvPr id="31" name="object 31"/>
          <p:cNvSpPr txBox="1">
            <a:spLocks noGrp="1"/>
          </p:cNvSpPr>
          <p:nvPr>
            <p:ph type="title"/>
          </p:nvPr>
        </p:nvSpPr>
        <p:spPr>
          <a:xfrm>
            <a:off x="394587" y="228600"/>
            <a:ext cx="9601926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33625" indent="-2320925" algn="l">
              <a:lnSpc>
                <a:spcPct val="100000"/>
              </a:lnSpc>
              <a:spcBef>
                <a:spcPts val="100"/>
              </a:spcBef>
            </a:pPr>
            <a:r>
              <a:rPr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科研費スケジュ</a:t>
            </a:r>
            <a:r>
              <a:rPr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ール</a:t>
            </a:r>
            <a:r>
              <a:rPr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（１）</a:t>
            </a:r>
            <a:r>
              <a:rPr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（</a:t>
            </a:r>
            <a:r>
              <a:rPr sz="1600" dirty="0" err="1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対象種目：特別推進研究</a:t>
            </a:r>
            <a:r>
              <a:rPr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、</a:t>
            </a:r>
            <a:r>
              <a:rPr lang="zh-TW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基盤研究（</a:t>
            </a:r>
            <a:r>
              <a:rPr lang="en-US" altLang="ja-JP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S</a:t>
            </a:r>
            <a:r>
              <a:rPr lang="zh-TW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）</a:t>
            </a:r>
            <a:r>
              <a:rPr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、</a:t>
            </a:r>
            <a:r>
              <a:rPr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基盤研究</a:t>
            </a:r>
            <a:r>
              <a:rPr lang="en-US" altLang="ja-JP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(A)</a:t>
            </a:r>
            <a:r>
              <a:rPr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、</a:t>
            </a:r>
            <a:r>
              <a:rPr sz="1600" dirty="0" err="1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基盤研究</a:t>
            </a:r>
            <a:r>
              <a:rPr 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(B</a:t>
            </a:r>
            <a:r>
              <a:rPr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、</a:t>
            </a:r>
            <a:r>
              <a:rPr 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C)</a:t>
            </a:r>
            <a:r>
              <a:rPr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、</a:t>
            </a:r>
            <a:r>
              <a:rPr sz="1600" dirty="0" err="1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若手研究</a:t>
            </a:r>
            <a:r>
              <a:rPr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、</a:t>
            </a:r>
            <a:r>
              <a:rPr lang="zh-TW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挑戦的研究</a:t>
            </a:r>
            <a:r>
              <a:rPr lang="en-US" altLang="zh-TW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(</a:t>
            </a:r>
            <a:r>
              <a:rPr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開拓・萌芽</a:t>
            </a:r>
            <a:r>
              <a:rPr lang="en-US" altLang="zh-TW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)</a:t>
            </a:r>
            <a:r>
              <a:rPr lang="zh-TW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、</a:t>
            </a:r>
            <a:r>
              <a:rPr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研究</a:t>
            </a:r>
            <a:r>
              <a:rPr lang="zh-TW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成果公開促進費</a:t>
            </a:r>
            <a:r>
              <a:rPr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）</a:t>
            </a:r>
            <a:br>
              <a:rPr 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</a:br>
            <a:r>
              <a:rPr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※</a:t>
            </a:r>
            <a:r>
              <a:rPr lang="ja-JP" altLang="en-US" sz="1200" b="1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〆</a:t>
            </a:r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の正確な日付は</a:t>
            </a:r>
            <a:r>
              <a:rPr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JSPS</a:t>
            </a:r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の公式発表後に追記します。</a:t>
            </a:r>
            <a:endParaRPr sz="16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5797477" y="1840093"/>
            <a:ext cx="109220" cy="528955"/>
          </a:xfrm>
          <a:prstGeom prst="rect">
            <a:avLst/>
          </a:prstGeom>
        </p:spPr>
        <p:txBody>
          <a:bodyPr vert="eaVert" wrap="square" lIns="0" tIns="0" rIns="0" bIns="0" rtlCol="0">
            <a:spAutoFit/>
          </a:bodyPr>
          <a:lstStyle/>
          <a:p>
            <a:pPr marL="12700">
              <a:lnSpc>
                <a:spcPct val="70000"/>
              </a:lnSpc>
            </a:pP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審</a:t>
            </a:r>
            <a:r>
              <a:rPr sz="650" b="1" spc="-5" dirty="0">
                <a:solidFill>
                  <a:srgbClr val="FF0000"/>
                </a:solidFill>
                <a:latin typeface="Meiryo UI"/>
                <a:cs typeface="Meiryo UI"/>
              </a:rPr>
              <a:t>査</a:t>
            </a: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結</a:t>
            </a:r>
            <a:r>
              <a:rPr sz="650" b="1" spc="-5" dirty="0">
                <a:solidFill>
                  <a:srgbClr val="FF0000"/>
                </a:solidFill>
                <a:latin typeface="Meiryo UI"/>
                <a:cs typeface="Meiryo UI"/>
              </a:rPr>
              <a:t>果通</a:t>
            </a: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知</a:t>
            </a:r>
            <a:endParaRPr sz="650">
              <a:latin typeface="Meiryo UI"/>
              <a:cs typeface="Meiryo UI"/>
            </a:endParaRPr>
          </a:p>
        </p:txBody>
      </p:sp>
      <p:sp>
        <p:nvSpPr>
          <p:cNvPr id="33" name="object 33"/>
          <p:cNvSpPr/>
          <p:nvPr/>
        </p:nvSpPr>
        <p:spPr>
          <a:xfrm>
            <a:off x="66293" y="1807212"/>
            <a:ext cx="1870710" cy="327660"/>
          </a:xfrm>
          <a:custGeom>
            <a:avLst/>
            <a:gdLst/>
            <a:ahLst/>
            <a:cxnLst/>
            <a:rect l="l" t="t" r="r" b="b"/>
            <a:pathLst>
              <a:path w="1870710" h="327660">
                <a:moveTo>
                  <a:pt x="1870710" y="272795"/>
                </a:moveTo>
                <a:lnTo>
                  <a:pt x="1870710" y="54863"/>
                </a:lnTo>
                <a:lnTo>
                  <a:pt x="1866435" y="33432"/>
                </a:lnTo>
                <a:lnTo>
                  <a:pt x="1854803" y="16001"/>
                </a:lnTo>
                <a:lnTo>
                  <a:pt x="1837598" y="4286"/>
                </a:lnTo>
                <a:lnTo>
                  <a:pt x="1816608" y="0"/>
                </a:lnTo>
                <a:lnTo>
                  <a:pt x="54102" y="0"/>
                </a:lnTo>
                <a:lnTo>
                  <a:pt x="33111" y="4286"/>
                </a:lnTo>
                <a:lnTo>
                  <a:pt x="15906" y="16001"/>
                </a:lnTo>
                <a:lnTo>
                  <a:pt x="4274" y="33432"/>
                </a:lnTo>
                <a:lnTo>
                  <a:pt x="0" y="54863"/>
                </a:lnTo>
                <a:lnTo>
                  <a:pt x="0" y="272795"/>
                </a:lnTo>
                <a:lnTo>
                  <a:pt x="4274" y="294227"/>
                </a:lnTo>
                <a:lnTo>
                  <a:pt x="15906" y="311657"/>
                </a:lnTo>
                <a:lnTo>
                  <a:pt x="33111" y="323373"/>
                </a:lnTo>
                <a:lnTo>
                  <a:pt x="54102" y="327659"/>
                </a:lnTo>
                <a:lnTo>
                  <a:pt x="1816608" y="327659"/>
                </a:lnTo>
                <a:lnTo>
                  <a:pt x="1837598" y="323373"/>
                </a:lnTo>
                <a:lnTo>
                  <a:pt x="1854803" y="311657"/>
                </a:lnTo>
                <a:lnTo>
                  <a:pt x="1866435" y="294227"/>
                </a:lnTo>
                <a:lnTo>
                  <a:pt x="1870710" y="272795"/>
                </a:lnTo>
                <a:close/>
              </a:path>
            </a:pathLst>
          </a:custGeom>
          <a:solidFill>
            <a:srgbClr val="D6E3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 txBox="1"/>
          <p:nvPr/>
        </p:nvSpPr>
        <p:spPr>
          <a:xfrm>
            <a:off x="144271" y="1895095"/>
            <a:ext cx="656590" cy="15176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800" spc="-10" dirty="0">
                <a:latin typeface="Meiryo UI"/>
                <a:cs typeface="Meiryo UI"/>
              </a:rPr>
              <a:t>特別推進研究</a:t>
            </a:r>
            <a:endParaRPr sz="800" dirty="0">
              <a:latin typeface="Meiryo UI"/>
              <a:cs typeface="Meiryo UI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3921505" y="1777747"/>
            <a:ext cx="1118870" cy="12636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650" b="1" spc="-15" dirty="0">
                <a:solidFill>
                  <a:srgbClr val="001F5F"/>
                </a:solidFill>
                <a:latin typeface="Meiryo UI"/>
                <a:cs typeface="Meiryo UI"/>
              </a:rPr>
              <a:t>書面審査/合議審査/ヒアリング</a:t>
            </a:r>
            <a:endParaRPr sz="650">
              <a:latin typeface="Meiryo UI"/>
              <a:cs typeface="Meiryo UI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8187105" y="1834502"/>
            <a:ext cx="109220" cy="360680"/>
          </a:xfrm>
          <a:prstGeom prst="rect">
            <a:avLst/>
          </a:prstGeom>
        </p:spPr>
        <p:txBody>
          <a:bodyPr vert="eaVert" wrap="square" lIns="0" tIns="0" rIns="0" bIns="0" rtlCol="0">
            <a:spAutoFit/>
          </a:bodyPr>
          <a:lstStyle/>
          <a:p>
            <a:pPr marL="12700">
              <a:lnSpc>
                <a:spcPct val="70000"/>
              </a:lnSpc>
            </a:pPr>
            <a:r>
              <a:rPr sz="650" b="1" spc="-5" dirty="0">
                <a:solidFill>
                  <a:srgbClr val="FF0000"/>
                </a:solidFill>
                <a:latin typeface="Meiryo UI"/>
                <a:cs typeface="Meiryo UI"/>
              </a:rPr>
              <a:t>交</a:t>
            </a: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付</a:t>
            </a:r>
            <a:r>
              <a:rPr sz="650" b="1" spc="-5" dirty="0">
                <a:solidFill>
                  <a:srgbClr val="FF0000"/>
                </a:solidFill>
                <a:latin typeface="Meiryo UI"/>
                <a:cs typeface="Meiryo UI"/>
              </a:rPr>
              <a:t>決</a:t>
            </a: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定</a:t>
            </a:r>
            <a:endParaRPr sz="650">
              <a:latin typeface="Meiryo UI"/>
              <a:cs typeface="Meiryo UI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7283450" y="1777747"/>
            <a:ext cx="360680" cy="12636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650" b="1" spc="-15" dirty="0">
                <a:solidFill>
                  <a:srgbClr val="001F5F"/>
                </a:solidFill>
                <a:latin typeface="Meiryo UI"/>
                <a:cs typeface="Meiryo UI"/>
              </a:rPr>
              <a:t>交付申請</a:t>
            </a:r>
            <a:endParaRPr sz="650">
              <a:latin typeface="Meiryo UI"/>
              <a:cs typeface="Meiryo UI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7044873" y="1813933"/>
            <a:ext cx="109220" cy="360680"/>
          </a:xfrm>
          <a:prstGeom prst="rect">
            <a:avLst/>
          </a:prstGeom>
        </p:spPr>
        <p:txBody>
          <a:bodyPr vert="eaVert" wrap="square" lIns="0" tIns="0" rIns="0" bIns="0" rtlCol="0">
            <a:spAutoFit/>
          </a:bodyPr>
          <a:lstStyle/>
          <a:p>
            <a:pPr marL="12700">
              <a:lnSpc>
                <a:spcPct val="70000"/>
              </a:lnSpc>
            </a:pPr>
            <a:r>
              <a:rPr sz="650" b="1" spc="-5" dirty="0">
                <a:solidFill>
                  <a:srgbClr val="FF0000"/>
                </a:solidFill>
                <a:latin typeface="Meiryo UI"/>
                <a:cs typeface="Meiryo UI"/>
              </a:rPr>
              <a:t>交</a:t>
            </a: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付</a:t>
            </a:r>
            <a:r>
              <a:rPr sz="650" b="1" spc="-5" dirty="0">
                <a:solidFill>
                  <a:srgbClr val="FF0000"/>
                </a:solidFill>
                <a:latin typeface="Meiryo UI"/>
                <a:cs typeface="Meiryo UI"/>
              </a:rPr>
              <a:t>内</a:t>
            </a: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定</a:t>
            </a:r>
            <a:endParaRPr sz="650">
              <a:latin typeface="Meiryo UI"/>
              <a:cs typeface="Meiryo UI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2422653" y="1777747"/>
            <a:ext cx="193040" cy="12636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650" b="1" spc="-25" dirty="0">
                <a:solidFill>
                  <a:srgbClr val="001F5F"/>
                </a:solidFill>
                <a:latin typeface="Meiryo UI"/>
                <a:cs typeface="Meiryo UI"/>
              </a:rPr>
              <a:t>公募</a:t>
            </a:r>
            <a:endParaRPr sz="650">
              <a:latin typeface="Meiryo UI"/>
              <a:cs typeface="Meiryo UI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3032946" y="1906964"/>
            <a:ext cx="109220" cy="193040"/>
          </a:xfrm>
          <a:prstGeom prst="rect">
            <a:avLst/>
          </a:prstGeom>
        </p:spPr>
        <p:txBody>
          <a:bodyPr vert="eaVert" wrap="square" lIns="0" tIns="0" rIns="0" bIns="0" rtlCol="0">
            <a:spAutoFit/>
          </a:bodyPr>
          <a:lstStyle/>
          <a:p>
            <a:pPr marL="12700">
              <a:lnSpc>
                <a:spcPct val="70000"/>
              </a:lnSpc>
            </a:pPr>
            <a:r>
              <a:rPr sz="650" b="1" spc="-5" dirty="0">
                <a:solidFill>
                  <a:srgbClr val="FF0000"/>
                </a:solidFill>
                <a:latin typeface="Meiryo UI"/>
                <a:cs typeface="Meiryo UI"/>
              </a:rPr>
              <a:t>受</a:t>
            </a: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付</a:t>
            </a:r>
            <a:endParaRPr sz="650" dirty="0">
              <a:latin typeface="Meiryo UI"/>
              <a:cs typeface="Meiryo UI"/>
            </a:endParaRPr>
          </a:p>
        </p:txBody>
      </p:sp>
      <p:sp>
        <p:nvSpPr>
          <p:cNvPr id="42" name="object 42"/>
          <p:cNvSpPr/>
          <p:nvPr/>
        </p:nvSpPr>
        <p:spPr>
          <a:xfrm>
            <a:off x="2148077" y="1882649"/>
            <a:ext cx="890905" cy="215900"/>
          </a:xfrm>
          <a:custGeom>
            <a:avLst/>
            <a:gdLst/>
            <a:ahLst/>
            <a:cxnLst/>
            <a:rect l="l" t="t" r="r" b="b"/>
            <a:pathLst>
              <a:path w="890905" h="215900">
                <a:moveTo>
                  <a:pt x="890778" y="107441"/>
                </a:moveTo>
                <a:lnTo>
                  <a:pt x="621792" y="0"/>
                </a:lnTo>
                <a:lnTo>
                  <a:pt x="621792" y="54101"/>
                </a:lnTo>
                <a:lnTo>
                  <a:pt x="0" y="54101"/>
                </a:lnTo>
                <a:lnTo>
                  <a:pt x="0" y="161543"/>
                </a:lnTo>
                <a:lnTo>
                  <a:pt x="621792" y="161543"/>
                </a:lnTo>
                <a:lnTo>
                  <a:pt x="621792" y="215645"/>
                </a:lnTo>
                <a:lnTo>
                  <a:pt x="890778" y="107441"/>
                </a:lnTo>
                <a:close/>
              </a:path>
            </a:pathLst>
          </a:custGeom>
          <a:solidFill>
            <a:srgbClr val="FD3F5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3464052" y="1882649"/>
            <a:ext cx="2287905" cy="215900"/>
          </a:xfrm>
          <a:custGeom>
            <a:avLst/>
            <a:gdLst/>
            <a:ahLst/>
            <a:cxnLst/>
            <a:rect l="l" t="t" r="r" b="b"/>
            <a:pathLst>
              <a:path w="2287904" h="215900">
                <a:moveTo>
                  <a:pt x="2287524" y="107441"/>
                </a:moveTo>
                <a:lnTo>
                  <a:pt x="2017776" y="0"/>
                </a:lnTo>
                <a:lnTo>
                  <a:pt x="2017776" y="54101"/>
                </a:lnTo>
                <a:lnTo>
                  <a:pt x="0" y="54101"/>
                </a:lnTo>
                <a:lnTo>
                  <a:pt x="0" y="161543"/>
                </a:lnTo>
                <a:lnTo>
                  <a:pt x="2017776" y="161543"/>
                </a:lnTo>
                <a:lnTo>
                  <a:pt x="2017776" y="215645"/>
                </a:lnTo>
                <a:lnTo>
                  <a:pt x="2287524" y="107441"/>
                </a:lnTo>
                <a:close/>
              </a:path>
            </a:pathLst>
          </a:custGeom>
          <a:solidFill>
            <a:srgbClr val="00AF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7229856" y="1882649"/>
            <a:ext cx="814705" cy="189865"/>
          </a:xfrm>
          <a:custGeom>
            <a:avLst/>
            <a:gdLst/>
            <a:ahLst/>
            <a:cxnLst/>
            <a:rect l="l" t="t" r="r" b="b"/>
            <a:pathLst>
              <a:path w="814704" h="189864">
                <a:moveTo>
                  <a:pt x="814578" y="94488"/>
                </a:moveTo>
                <a:lnTo>
                  <a:pt x="665988" y="0"/>
                </a:lnTo>
                <a:lnTo>
                  <a:pt x="665988" y="47244"/>
                </a:lnTo>
                <a:lnTo>
                  <a:pt x="0" y="47244"/>
                </a:lnTo>
                <a:lnTo>
                  <a:pt x="0" y="142494"/>
                </a:lnTo>
                <a:lnTo>
                  <a:pt x="665988" y="142494"/>
                </a:lnTo>
                <a:lnTo>
                  <a:pt x="665988" y="189738"/>
                </a:lnTo>
                <a:lnTo>
                  <a:pt x="814578" y="94488"/>
                </a:lnTo>
                <a:close/>
              </a:path>
            </a:pathLst>
          </a:custGeom>
          <a:solidFill>
            <a:srgbClr val="FF99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 txBox="1"/>
          <p:nvPr/>
        </p:nvSpPr>
        <p:spPr>
          <a:xfrm>
            <a:off x="4556249" y="1875279"/>
            <a:ext cx="605790" cy="415925"/>
          </a:xfrm>
          <a:prstGeom prst="rect">
            <a:avLst/>
          </a:prstGeom>
        </p:spPr>
        <p:txBody>
          <a:bodyPr vert="horz" wrap="square" lIns="0" tIns="5778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455"/>
              </a:spcBef>
            </a:pPr>
            <a:r>
              <a:rPr sz="650" b="1" spc="-25" dirty="0">
                <a:solidFill>
                  <a:srgbClr val="FF0000"/>
                </a:solidFill>
                <a:latin typeface="Meiryo UI"/>
                <a:cs typeface="Meiryo UI"/>
              </a:rPr>
              <a:t>（※）</a:t>
            </a:r>
            <a:endParaRPr sz="650">
              <a:latin typeface="Meiryo UI"/>
              <a:cs typeface="Meiryo UI"/>
            </a:endParaRPr>
          </a:p>
          <a:p>
            <a:pPr marL="12700" marR="5080" indent="635" algn="ctr">
              <a:lnSpc>
                <a:spcPct val="101499"/>
              </a:lnSpc>
              <a:spcBef>
                <a:spcPts val="350"/>
              </a:spcBef>
            </a:pP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（※）</a:t>
            </a:r>
            <a:r>
              <a:rPr sz="650" b="1" spc="-20" dirty="0">
                <a:solidFill>
                  <a:srgbClr val="FF0000"/>
                </a:solidFill>
                <a:latin typeface="Meiryo UI"/>
                <a:cs typeface="Meiryo UI"/>
              </a:rPr>
              <a:t>ヒアリング</a:t>
            </a:r>
            <a:r>
              <a:rPr sz="650" b="1" spc="-10" dirty="0">
                <a:solidFill>
                  <a:srgbClr val="FF0000"/>
                </a:solidFill>
                <a:latin typeface="Meiryo UI"/>
                <a:cs typeface="Meiryo UI"/>
              </a:rPr>
              <a:t>選定結果の通知</a:t>
            </a:r>
            <a:endParaRPr sz="650">
              <a:latin typeface="Meiryo UI"/>
              <a:cs typeface="Meiryo UI"/>
            </a:endParaRPr>
          </a:p>
        </p:txBody>
      </p:sp>
      <p:sp>
        <p:nvSpPr>
          <p:cNvPr id="48" name="object 48"/>
          <p:cNvSpPr/>
          <p:nvPr/>
        </p:nvSpPr>
        <p:spPr>
          <a:xfrm>
            <a:off x="50292" y="2755901"/>
            <a:ext cx="1897380" cy="327025"/>
          </a:xfrm>
          <a:custGeom>
            <a:avLst/>
            <a:gdLst/>
            <a:ahLst/>
            <a:cxnLst/>
            <a:rect l="l" t="t" r="r" b="b"/>
            <a:pathLst>
              <a:path w="1897380" h="327025">
                <a:moveTo>
                  <a:pt x="1897380" y="272795"/>
                </a:moveTo>
                <a:lnTo>
                  <a:pt x="1897380" y="54101"/>
                </a:lnTo>
                <a:lnTo>
                  <a:pt x="1893093" y="33111"/>
                </a:lnTo>
                <a:lnTo>
                  <a:pt x="1881378" y="15906"/>
                </a:lnTo>
                <a:lnTo>
                  <a:pt x="1863947" y="4274"/>
                </a:lnTo>
                <a:lnTo>
                  <a:pt x="1842516" y="0"/>
                </a:lnTo>
                <a:lnTo>
                  <a:pt x="54864" y="0"/>
                </a:lnTo>
                <a:lnTo>
                  <a:pt x="33432" y="4274"/>
                </a:lnTo>
                <a:lnTo>
                  <a:pt x="16001" y="15906"/>
                </a:lnTo>
                <a:lnTo>
                  <a:pt x="4286" y="33111"/>
                </a:lnTo>
                <a:lnTo>
                  <a:pt x="0" y="54101"/>
                </a:lnTo>
                <a:lnTo>
                  <a:pt x="0" y="272795"/>
                </a:lnTo>
                <a:lnTo>
                  <a:pt x="4286" y="293786"/>
                </a:lnTo>
                <a:lnTo>
                  <a:pt x="16002" y="310991"/>
                </a:lnTo>
                <a:lnTo>
                  <a:pt x="33432" y="322623"/>
                </a:lnTo>
                <a:lnTo>
                  <a:pt x="54864" y="326897"/>
                </a:lnTo>
                <a:lnTo>
                  <a:pt x="1842516" y="326897"/>
                </a:lnTo>
                <a:lnTo>
                  <a:pt x="1863947" y="322623"/>
                </a:lnTo>
                <a:lnTo>
                  <a:pt x="1881377" y="310991"/>
                </a:lnTo>
                <a:lnTo>
                  <a:pt x="1893093" y="293786"/>
                </a:lnTo>
                <a:lnTo>
                  <a:pt x="1897380" y="272795"/>
                </a:lnTo>
                <a:close/>
              </a:path>
            </a:pathLst>
          </a:custGeom>
          <a:solidFill>
            <a:srgbClr val="D6E3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 txBox="1"/>
          <p:nvPr/>
        </p:nvSpPr>
        <p:spPr>
          <a:xfrm>
            <a:off x="7028869" y="2742046"/>
            <a:ext cx="109220" cy="360680"/>
          </a:xfrm>
          <a:prstGeom prst="rect">
            <a:avLst/>
          </a:prstGeom>
        </p:spPr>
        <p:txBody>
          <a:bodyPr vert="eaVert" wrap="square" lIns="0" tIns="0" rIns="0" bIns="0" rtlCol="0">
            <a:spAutoFit/>
          </a:bodyPr>
          <a:lstStyle/>
          <a:p>
            <a:pPr marL="12700">
              <a:lnSpc>
                <a:spcPct val="70000"/>
              </a:lnSpc>
            </a:pPr>
            <a:r>
              <a:rPr sz="650" b="1" spc="-5" dirty="0">
                <a:solidFill>
                  <a:srgbClr val="FF0000"/>
                </a:solidFill>
                <a:latin typeface="Meiryo UI"/>
                <a:cs typeface="Meiryo UI"/>
              </a:rPr>
              <a:t>交</a:t>
            </a: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付</a:t>
            </a:r>
            <a:r>
              <a:rPr sz="650" b="1" spc="-5" dirty="0">
                <a:solidFill>
                  <a:srgbClr val="FF0000"/>
                </a:solidFill>
                <a:latin typeface="Meiryo UI"/>
                <a:cs typeface="Meiryo UI"/>
              </a:rPr>
              <a:t>内</a:t>
            </a: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定</a:t>
            </a:r>
            <a:endParaRPr sz="650">
              <a:latin typeface="Meiryo UI"/>
              <a:cs typeface="Meiryo UI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129031" y="2843786"/>
            <a:ext cx="762000" cy="15176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800" dirty="0">
                <a:latin typeface="Meiryo UI"/>
                <a:cs typeface="Meiryo UI"/>
              </a:rPr>
              <a:t>基盤研究</a:t>
            </a:r>
            <a:r>
              <a:rPr sz="800" spc="-25" dirty="0">
                <a:latin typeface="Meiryo UI"/>
                <a:cs typeface="Meiryo UI"/>
              </a:rPr>
              <a:t>（Ｓ）</a:t>
            </a:r>
            <a:endParaRPr sz="800" dirty="0">
              <a:latin typeface="Meiryo UI"/>
              <a:cs typeface="Meiryo UI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3905503" y="2745487"/>
            <a:ext cx="1118870" cy="12636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650" b="1" spc="-15" dirty="0">
                <a:solidFill>
                  <a:srgbClr val="001F5F"/>
                </a:solidFill>
                <a:latin typeface="Meiryo UI"/>
                <a:cs typeface="Meiryo UI"/>
              </a:rPr>
              <a:t>書面審査/合議審査/ヒアリング</a:t>
            </a:r>
            <a:endParaRPr sz="650">
              <a:latin typeface="Meiryo UI"/>
              <a:cs typeface="Meiryo UI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8168061" y="2767951"/>
            <a:ext cx="109220" cy="360680"/>
          </a:xfrm>
          <a:prstGeom prst="rect">
            <a:avLst/>
          </a:prstGeom>
        </p:spPr>
        <p:txBody>
          <a:bodyPr vert="eaVert" wrap="square" lIns="0" tIns="0" rIns="0" bIns="0" rtlCol="0">
            <a:spAutoFit/>
          </a:bodyPr>
          <a:lstStyle/>
          <a:p>
            <a:pPr marL="12700">
              <a:lnSpc>
                <a:spcPct val="70000"/>
              </a:lnSpc>
            </a:pPr>
            <a:r>
              <a:rPr sz="650" b="1" spc="-5" dirty="0">
                <a:solidFill>
                  <a:srgbClr val="FF0000"/>
                </a:solidFill>
                <a:latin typeface="Meiryo UI"/>
                <a:cs typeface="Meiryo UI"/>
              </a:rPr>
              <a:t>交</a:t>
            </a: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付</a:t>
            </a:r>
            <a:r>
              <a:rPr sz="650" b="1" spc="-5" dirty="0">
                <a:solidFill>
                  <a:srgbClr val="FF0000"/>
                </a:solidFill>
                <a:latin typeface="Meiryo UI"/>
                <a:cs typeface="Meiryo UI"/>
              </a:rPr>
              <a:t>決</a:t>
            </a: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定</a:t>
            </a:r>
            <a:endParaRPr sz="650">
              <a:latin typeface="Meiryo UI"/>
              <a:cs typeface="Meiryo UI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7267448" y="2731003"/>
            <a:ext cx="360680" cy="12636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650" b="1" spc="-15" dirty="0">
                <a:solidFill>
                  <a:srgbClr val="001F5F"/>
                </a:solidFill>
                <a:latin typeface="Meiryo UI"/>
                <a:cs typeface="Meiryo UI"/>
              </a:rPr>
              <a:t>交付申請</a:t>
            </a:r>
            <a:endParaRPr sz="650">
              <a:latin typeface="Meiryo UI"/>
              <a:cs typeface="Meiryo UI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6327826" y="2647804"/>
            <a:ext cx="109220" cy="528955"/>
          </a:xfrm>
          <a:prstGeom prst="rect">
            <a:avLst/>
          </a:prstGeom>
        </p:spPr>
        <p:txBody>
          <a:bodyPr vert="eaVert" wrap="square" lIns="0" tIns="0" rIns="0" bIns="0" rtlCol="0">
            <a:spAutoFit/>
          </a:bodyPr>
          <a:lstStyle/>
          <a:p>
            <a:pPr marL="12700">
              <a:lnSpc>
                <a:spcPct val="70000"/>
              </a:lnSpc>
            </a:pP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審</a:t>
            </a:r>
            <a:r>
              <a:rPr sz="650" b="1" spc="-5" dirty="0">
                <a:solidFill>
                  <a:srgbClr val="FF0000"/>
                </a:solidFill>
                <a:latin typeface="Meiryo UI"/>
                <a:cs typeface="Meiryo UI"/>
              </a:rPr>
              <a:t>査</a:t>
            </a: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結</a:t>
            </a:r>
            <a:r>
              <a:rPr sz="650" b="1" spc="-5" dirty="0">
                <a:solidFill>
                  <a:srgbClr val="FF0000"/>
                </a:solidFill>
                <a:latin typeface="Meiryo UI"/>
                <a:cs typeface="Meiryo UI"/>
              </a:rPr>
              <a:t>果通</a:t>
            </a: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知</a:t>
            </a:r>
            <a:endParaRPr sz="650">
              <a:latin typeface="Meiryo UI"/>
              <a:cs typeface="Meiryo UI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2391404" y="2732521"/>
            <a:ext cx="193040" cy="12636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650" b="1" spc="-25" dirty="0">
                <a:solidFill>
                  <a:srgbClr val="001F5F"/>
                </a:solidFill>
                <a:latin typeface="Meiryo UI"/>
                <a:cs typeface="Meiryo UI"/>
              </a:rPr>
              <a:t>公募</a:t>
            </a:r>
            <a:endParaRPr sz="650">
              <a:latin typeface="Meiryo UI"/>
              <a:cs typeface="Meiryo UI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3025318" y="2850304"/>
            <a:ext cx="109220" cy="193040"/>
          </a:xfrm>
          <a:prstGeom prst="rect">
            <a:avLst/>
          </a:prstGeom>
        </p:spPr>
        <p:txBody>
          <a:bodyPr vert="eaVert" wrap="square" lIns="0" tIns="0" rIns="0" bIns="0" rtlCol="0">
            <a:spAutoFit/>
          </a:bodyPr>
          <a:lstStyle/>
          <a:p>
            <a:pPr marL="12700">
              <a:lnSpc>
                <a:spcPct val="70000"/>
              </a:lnSpc>
            </a:pPr>
            <a:r>
              <a:rPr sz="650" b="1" spc="-5" dirty="0">
                <a:solidFill>
                  <a:srgbClr val="FF0000"/>
                </a:solidFill>
                <a:latin typeface="Meiryo UI"/>
                <a:cs typeface="Meiryo UI"/>
              </a:rPr>
              <a:t>受</a:t>
            </a: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付</a:t>
            </a:r>
            <a:endParaRPr sz="650" dirty="0">
              <a:latin typeface="Meiryo UI"/>
              <a:cs typeface="Meiryo UI"/>
            </a:endParaRPr>
          </a:p>
        </p:txBody>
      </p:sp>
      <p:sp>
        <p:nvSpPr>
          <p:cNvPr id="58" name="object 58"/>
          <p:cNvSpPr/>
          <p:nvPr/>
        </p:nvSpPr>
        <p:spPr>
          <a:xfrm>
            <a:off x="2132076" y="2839721"/>
            <a:ext cx="891540" cy="215265"/>
          </a:xfrm>
          <a:custGeom>
            <a:avLst/>
            <a:gdLst/>
            <a:ahLst/>
            <a:cxnLst/>
            <a:rect l="l" t="t" r="r" b="b"/>
            <a:pathLst>
              <a:path w="891539" h="215264">
                <a:moveTo>
                  <a:pt x="891540" y="107441"/>
                </a:moveTo>
                <a:lnTo>
                  <a:pt x="621792" y="0"/>
                </a:lnTo>
                <a:lnTo>
                  <a:pt x="621792" y="53339"/>
                </a:lnTo>
                <a:lnTo>
                  <a:pt x="0" y="53339"/>
                </a:lnTo>
                <a:lnTo>
                  <a:pt x="0" y="161543"/>
                </a:lnTo>
                <a:lnTo>
                  <a:pt x="621792" y="161543"/>
                </a:lnTo>
                <a:lnTo>
                  <a:pt x="621792" y="214883"/>
                </a:lnTo>
                <a:lnTo>
                  <a:pt x="891540" y="107441"/>
                </a:lnTo>
                <a:close/>
              </a:path>
            </a:pathLst>
          </a:custGeom>
          <a:solidFill>
            <a:srgbClr val="FD3F5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3448812" y="2839721"/>
            <a:ext cx="2896870" cy="254000"/>
          </a:xfrm>
          <a:custGeom>
            <a:avLst/>
            <a:gdLst/>
            <a:ahLst/>
            <a:cxnLst/>
            <a:rect l="l" t="t" r="r" b="b"/>
            <a:pathLst>
              <a:path w="2896870" h="254000">
                <a:moveTo>
                  <a:pt x="2896362" y="126492"/>
                </a:moveTo>
                <a:lnTo>
                  <a:pt x="2579370" y="0"/>
                </a:lnTo>
                <a:lnTo>
                  <a:pt x="2579370" y="63246"/>
                </a:lnTo>
                <a:lnTo>
                  <a:pt x="0" y="63246"/>
                </a:lnTo>
                <a:lnTo>
                  <a:pt x="0" y="189738"/>
                </a:lnTo>
                <a:lnTo>
                  <a:pt x="2579370" y="189738"/>
                </a:lnTo>
                <a:lnTo>
                  <a:pt x="2579370" y="253746"/>
                </a:lnTo>
                <a:lnTo>
                  <a:pt x="2896362" y="126492"/>
                </a:lnTo>
                <a:close/>
              </a:path>
            </a:pathLst>
          </a:custGeom>
          <a:solidFill>
            <a:srgbClr val="00AF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7213854" y="2839721"/>
            <a:ext cx="814705" cy="190500"/>
          </a:xfrm>
          <a:custGeom>
            <a:avLst/>
            <a:gdLst/>
            <a:ahLst/>
            <a:cxnLst/>
            <a:rect l="l" t="t" r="r" b="b"/>
            <a:pathLst>
              <a:path w="814704" h="190500">
                <a:moveTo>
                  <a:pt x="814578" y="95250"/>
                </a:moveTo>
                <a:lnTo>
                  <a:pt x="665226" y="0"/>
                </a:lnTo>
                <a:lnTo>
                  <a:pt x="665226" y="47244"/>
                </a:lnTo>
                <a:lnTo>
                  <a:pt x="0" y="47244"/>
                </a:lnTo>
                <a:lnTo>
                  <a:pt x="0" y="142494"/>
                </a:lnTo>
                <a:lnTo>
                  <a:pt x="665226" y="142494"/>
                </a:lnTo>
                <a:lnTo>
                  <a:pt x="665226" y="190500"/>
                </a:lnTo>
                <a:lnTo>
                  <a:pt x="814578" y="95250"/>
                </a:lnTo>
                <a:close/>
              </a:path>
            </a:pathLst>
          </a:custGeom>
          <a:solidFill>
            <a:srgbClr val="FF99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 txBox="1"/>
          <p:nvPr/>
        </p:nvSpPr>
        <p:spPr>
          <a:xfrm>
            <a:off x="4992113" y="2874261"/>
            <a:ext cx="605790" cy="382270"/>
          </a:xfrm>
          <a:prstGeom prst="rect">
            <a:avLst/>
          </a:prstGeom>
        </p:spPr>
        <p:txBody>
          <a:bodyPr vert="horz" wrap="square" lIns="0" tIns="41275" rIns="0" bIns="0" rtlCol="0">
            <a:spAutoFit/>
          </a:bodyPr>
          <a:lstStyle/>
          <a:p>
            <a:pPr marR="43180" algn="ctr">
              <a:lnSpc>
                <a:spcPct val="100000"/>
              </a:lnSpc>
              <a:spcBef>
                <a:spcPts val="325"/>
              </a:spcBef>
            </a:pPr>
            <a:r>
              <a:rPr sz="650" b="1" spc="-25" dirty="0">
                <a:solidFill>
                  <a:srgbClr val="FF0000"/>
                </a:solidFill>
                <a:latin typeface="Meiryo UI"/>
                <a:cs typeface="Meiryo UI"/>
              </a:rPr>
              <a:t>（※）</a:t>
            </a:r>
            <a:endParaRPr sz="650" dirty="0">
              <a:latin typeface="Meiryo UI"/>
              <a:cs typeface="Meiryo UI"/>
            </a:endParaRPr>
          </a:p>
          <a:p>
            <a:pPr marL="12700" marR="5080" indent="635" algn="ctr">
              <a:lnSpc>
                <a:spcPct val="101499"/>
              </a:lnSpc>
              <a:spcBef>
                <a:spcPts val="215"/>
              </a:spcBef>
            </a:pP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（※）</a:t>
            </a:r>
            <a:r>
              <a:rPr sz="650" b="1" spc="-20" dirty="0">
                <a:solidFill>
                  <a:srgbClr val="FF0000"/>
                </a:solidFill>
                <a:latin typeface="Meiryo UI"/>
                <a:cs typeface="Meiryo UI"/>
              </a:rPr>
              <a:t>ヒアリング</a:t>
            </a:r>
            <a:r>
              <a:rPr sz="650" b="1" spc="-10" dirty="0">
                <a:solidFill>
                  <a:srgbClr val="FF0000"/>
                </a:solidFill>
                <a:latin typeface="Meiryo UI"/>
                <a:cs typeface="Meiryo UI"/>
              </a:rPr>
              <a:t>選定結果の通知</a:t>
            </a:r>
            <a:endParaRPr sz="650" dirty="0">
              <a:latin typeface="Meiryo UI"/>
              <a:cs typeface="Meiryo UI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4298623" y="3625721"/>
            <a:ext cx="109220" cy="193040"/>
          </a:xfrm>
          <a:prstGeom prst="rect">
            <a:avLst/>
          </a:prstGeom>
        </p:spPr>
        <p:txBody>
          <a:bodyPr vert="eaVert" wrap="square" lIns="0" tIns="0" rIns="0" bIns="0" rtlCol="0">
            <a:spAutoFit/>
          </a:bodyPr>
          <a:lstStyle/>
          <a:p>
            <a:pPr marL="12700">
              <a:lnSpc>
                <a:spcPct val="70000"/>
              </a:lnSpc>
            </a:pPr>
            <a:r>
              <a:rPr sz="650" b="1" spc="-5" dirty="0">
                <a:solidFill>
                  <a:srgbClr val="FF0000"/>
                </a:solidFill>
                <a:latin typeface="Meiryo UI"/>
                <a:cs typeface="Meiryo UI"/>
              </a:rPr>
              <a:t>受</a:t>
            </a: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付</a:t>
            </a:r>
            <a:endParaRPr sz="650" dirty="0">
              <a:latin typeface="Meiryo UI"/>
              <a:cs typeface="Meiryo UI"/>
            </a:endParaRPr>
          </a:p>
        </p:txBody>
      </p:sp>
      <p:sp>
        <p:nvSpPr>
          <p:cNvPr id="64" name="object 64"/>
          <p:cNvSpPr/>
          <p:nvPr/>
        </p:nvSpPr>
        <p:spPr>
          <a:xfrm>
            <a:off x="41909" y="3574741"/>
            <a:ext cx="1903730" cy="327660"/>
          </a:xfrm>
          <a:custGeom>
            <a:avLst/>
            <a:gdLst/>
            <a:ahLst/>
            <a:cxnLst/>
            <a:rect l="l" t="t" r="r" b="b"/>
            <a:pathLst>
              <a:path w="1903730" h="327660">
                <a:moveTo>
                  <a:pt x="1903476" y="272795"/>
                </a:moveTo>
                <a:lnTo>
                  <a:pt x="1903476" y="54863"/>
                </a:lnTo>
                <a:lnTo>
                  <a:pt x="1899201" y="33432"/>
                </a:lnTo>
                <a:lnTo>
                  <a:pt x="1887569" y="16001"/>
                </a:lnTo>
                <a:lnTo>
                  <a:pt x="1870364" y="4286"/>
                </a:lnTo>
                <a:lnTo>
                  <a:pt x="1849374" y="0"/>
                </a:lnTo>
                <a:lnTo>
                  <a:pt x="54102" y="0"/>
                </a:lnTo>
                <a:lnTo>
                  <a:pt x="33111" y="4286"/>
                </a:lnTo>
                <a:lnTo>
                  <a:pt x="15906" y="16001"/>
                </a:lnTo>
                <a:lnTo>
                  <a:pt x="4274" y="33432"/>
                </a:lnTo>
                <a:lnTo>
                  <a:pt x="0" y="54863"/>
                </a:lnTo>
                <a:lnTo>
                  <a:pt x="0" y="272795"/>
                </a:lnTo>
                <a:lnTo>
                  <a:pt x="4274" y="294227"/>
                </a:lnTo>
                <a:lnTo>
                  <a:pt x="15906" y="311657"/>
                </a:lnTo>
                <a:lnTo>
                  <a:pt x="33111" y="323373"/>
                </a:lnTo>
                <a:lnTo>
                  <a:pt x="54102" y="327659"/>
                </a:lnTo>
                <a:lnTo>
                  <a:pt x="1849374" y="327659"/>
                </a:lnTo>
                <a:lnTo>
                  <a:pt x="1870364" y="323373"/>
                </a:lnTo>
                <a:lnTo>
                  <a:pt x="1887569" y="311657"/>
                </a:lnTo>
                <a:lnTo>
                  <a:pt x="1899201" y="294227"/>
                </a:lnTo>
                <a:lnTo>
                  <a:pt x="1903476" y="272795"/>
                </a:lnTo>
                <a:close/>
              </a:path>
            </a:pathLst>
          </a:custGeom>
          <a:solidFill>
            <a:srgbClr val="D6E3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 txBox="1"/>
          <p:nvPr/>
        </p:nvSpPr>
        <p:spPr>
          <a:xfrm>
            <a:off x="119887" y="3662624"/>
            <a:ext cx="762000" cy="15176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800" dirty="0">
                <a:latin typeface="Meiryo UI"/>
                <a:cs typeface="Meiryo UI"/>
              </a:rPr>
              <a:t>基盤研究</a:t>
            </a:r>
            <a:r>
              <a:rPr sz="800" spc="-25" dirty="0">
                <a:latin typeface="Meiryo UI"/>
                <a:cs typeface="Meiryo UI"/>
              </a:rPr>
              <a:t>（Ａ）</a:t>
            </a:r>
            <a:endParaRPr sz="800">
              <a:latin typeface="Meiryo UI"/>
              <a:cs typeface="Meiryo UI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4874005" y="3517844"/>
            <a:ext cx="745490" cy="12636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650" b="1" spc="-10" dirty="0">
                <a:solidFill>
                  <a:srgbClr val="001F5F"/>
                </a:solidFill>
                <a:latin typeface="Meiryo UI"/>
                <a:cs typeface="Meiryo UI"/>
              </a:rPr>
              <a:t>書面審査/合議審査</a:t>
            </a:r>
            <a:endParaRPr sz="650">
              <a:latin typeface="Meiryo UI"/>
              <a:cs typeface="Meiryo UI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8197779" y="3535740"/>
            <a:ext cx="109220" cy="360680"/>
          </a:xfrm>
          <a:prstGeom prst="rect">
            <a:avLst/>
          </a:prstGeom>
        </p:spPr>
        <p:txBody>
          <a:bodyPr vert="eaVert" wrap="square" lIns="0" tIns="0" rIns="0" bIns="0" rtlCol="0">
            <a:spAutoFit/>
          </a:bodyPr>
          <a:lstStyle/>
          <a:p>
            <a:pPr marL="12700">
              <a:lnSpc>
                <a:spcPct val="70000"/>
              </a:lnSpc>
            </a:pPr>
            <a:r>
              <a:rPr sz="650" b="1" spc="-5" dirty="0">
                <a:solidFill>
                  <a:srgbClr val="FF0000"/>
                </a:solidFill>
                <a:latin typeface="Meiryo UI"/>
                <a:cs typeface="Meiryo UI"/>
              </a:rPr>
              <a:t>交</a:t>
            </a: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付</a:t>
            </a:r>
            <a:r>
              <a:rPr sz="650" b="1" spc="-5" dirty="0">
                <a:solidFill>
                  <a:srgbClr val="FF0000"/>
                </a:solidFill>
                <a:latin typeface="Meiryo UI"/>
                <a:cs typeface="Meiryo UI"/>
              </a:rPr>
              <a:t>決</a:t>
            </a: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定</a:t>
            </a:r>
            <a:endParaRPr sz="650">
              <a:latin typeface="Meiryo UI"/>
              <a:cs typeface="Meiryo UI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7293361" y="3510225"/>
            <a:ext cx="360680" cy="12636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650" b="1" spc="-15" dirty="0">
                <a:solidFill>
                  <a:srgbClr val="001F5F"/>
                </a:solidFill>
                <a:latin typeface="Meiryo UI"/>
                <a:cs typeface="Meiryo UI"/>
              </a:rPr>
              <a:t>交付申請</a:t>
            </a:r>
            <a:endParaRPr sz="650" dirty="0">
              <a:latin typeface="Meiryo UI"/>
              <a:cs typeface="Meiryo UI"/>
            </a:endParaRPr>
          </a:p>
        </p:txBody>
      </p:sp>
      <p:sp>
        <p:nvSpPr>
          <p:cNvPr id="69" name="object 69"/>
          <p:cNvSpPr txBox="1"/>
          <p:nvPr/>
        </p:nvSpPr>
        <p:spPr>
          <a:xfrm>
            <a:off x="7055546" y="3550216"/>
            <a:ext cx="109220" cy="360680"/>
          </a:xfrm>
          <a:prstGeom prst="rect">
            <a:avLst/>
          </a:prstGeom>
        </p:spPr>
        <p:txBody>
          <a:bodyPr vert="eaVert" wrap="square" lIns="0" tIns="0" rIns="0" bIns="0" rtlCol="0">
            <a:spAutoFit/>
          </a:bodyPr>
          <a:lstStyle/>
          <a:p>
            <a:pPr marL="12700">
              <a:lnSpc>
                <a:spcPct val="70000"/>
              </a:lnSpc>
            </a:pPr>
            <a:r>
              <a:rPr sz="650" b="1" spc="-5" dirty="0">
                <a:solidFill>
                  <a:srgbClr val="FF0000"/>
                </a:solidFill>
                <a:latin typeface="Meiryo UI"/>
                <a:cs typeface="Meiryo UI"/>
              </a:rPr>
              <a:t>交</a:t>
            </a: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付</a:t>
            </a:r>
            <a:r>
              <a:rPr sz="650" b="1" spc="-5" dirty="0">
                <a:solidFill>
                  <a:srgbClr val="FF0000"/>
                </a:solidFill>
                <a:latin typeface="Meiryo UI"/>
                <a:cs typeface="Meiryo UI"/>
              </a:rPr>
              <a:t>内</a:t>
            </a: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定</a:t>
            </a:r>
            <a:endParaRPr sz="650">
              <a:latin typeface="Meiryo UI"/>
              <a:cs typeface="Meiryo UI"/>
            </a:endParaRPr>
          </a:p>
        </p:txBody>
      </p:sp>
      <p:sp>
        <p:nvSpPr>
          <p:cNvPr id="70" name="object 70"/>
          <p:cNvSpPr txBox="1"/>
          <p:nvPr/>
        </p:nvSpPr>
        <p:spPr>
          <a:xfrm>
            <a:off x="3616714" y="3517844"/>
            <a:ext cx="193040" cy="12636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650" b="1" spc="-25" dirty="0">
                <a:solidFill>
                  <a:srgbClr val="001F5F"/>
                </a:solidFill>
                <a:latin typeface="Meiryo UI"/>
                <a:cs typeface="Meiryo UI"/>
              </a:rPr>
              <a:t>公募</a:t>
            </a:r>
            <a:endParaRPr sz="650">
              <a:latin typeface="Meiryo UI"/>
              <a:cs typeface="Meiryo UI"/>
            </a:endParaRPr>
          </a:p>
        </p:txBody>
      </p:sp>
      <p:sp>
        <p:nvSpPr>
          <p:cNvPr id="72" name="object 72"/>
          <p:cNvSpPr/>
          <p:nvPr/>
        </p:nvSpPr>
        <p:spPr>
          <a:xfrm>
            <a:off x="3405378" y="3612079"/>
            <a:ext cx="891540" cy="215900"/>
          </a:xfrm>
          <a:custGeom>
            <a:avLst/>
            <a:gdLst/>
            <a:ahLst/>
            <a:cxnLst/>
            <a:rect l="l" t="t" r="r" b="b"/>
            <a:pathLst>
              <a:path w="891539" h="215900">
                <a:moveTo>
                  <a:pt x="891540" y="107441"/>
                </a:moveTo>
                <a:lnTo>
                  <a:pt x="621792" y="0"/>
                </a:lnTo>
                <a:lnTo>
                  <a:pt x="621792" y="53339"/>
                </a:lnTo>
                <a:lnTo>
                  <a:pt x="0" y="53339"/>
                </a:lnTo>
                <a:lnTo>
                  <a:pt x="0" y="161543"/>
                </a:lnTo>
                <a:lnTo>
                  <a:pt x="621792" y="161543"/>
                </a:lnTo>
                <a:lnTo>
                  <a:pt x="621792" y="215645"/>
                </a:lnTo>
                <a:lnTo>
                  <a:pt x="891540" y="107441"/>
                </a:lnTo>
                <a:close/>
              </a:path>
            </a:pathLst>
          </a:custGeom>
          <a:solidFill>
            <a:srgbClr val="FD3F5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4801362" y="3612079"/>
            <a:ext cx="1426210" cy="215900"/>
          </a:xfrm>
          <a:custGeom>
            <a:avLst/>
            <a:gdLst/>
            <a:ahLst/>
            <a:cxnLst/>
            <a:rect l="l" t="t" r="r" b="b"/>
            <a:pathLst>
              <a:path w="1426210" h="215900">
                <a:moveTo>
                  <a:pt x="1425702" y="107442"/>
                </a:moveTo>
                <a:lnTo>
                  <a:pt x="1155954" y="0"/>
                </a:lnTo>
                <a:lnTo>
                  <a:pt x="1155954" y="53340"/>
                </a:lnTo>
                <a:lnTo>
                  <a:pt x="0" y="53340"/>
                </a:lnTo>
                <a:lnTo>
                  <a:pt x="0" y="161544"/>
                </a:lnTo>
                <a:lnTo>
                  <a:pt x="1155954" y="161544"/>
                </a:lnTo>
                <a:lnTo>
                  <a:pt x="1155954" y="215646"/>
                </a:lnTo>
                <a:lnTo>
                  <a:pt x="1425702" y="107442"/>
                </a:lnTo>
                <a:close/>
              </a:path>
            </a:pathLst>
          </a:custGeom>
          <a:solidFill>
            <a:srgbClr val="00AF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 txBox="1"/>
          <p:nvPr/>
        </p:nvSpPr>
        <p:spPr>
          <a:xfrm>
            <a:off x="6495468" y="3466652"/>
            <a:ext cx="109220" cy="528955"/>
          </a:xfrm>
          <a:prstGeom prst="rect">
            <a:avLst/>
          </a:prstGeom>
        </p:spPr>
        <p:txBody>
          <a:bodyPr vert="eaVert" wrap="square" lIns="0" tIns="0" rIns="0" bIns="0" rtlCol="0">
            <a:spAutoFit/>
          </a:bodyPr>
          <a:lstStyle/>
          <a:p>
            <a:pPr marL="12700">
              <a:lnSpc>
                <a:spcPct val="70000"/>
              </a:lnSpc>
            </a:pP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審</a:t>
            </a:r>
            <a:r>
              <a:rPr sz="650" b="1" spc="-5" dirty="0">
                <a:solidFill>
                  <a:srgbClr val="FF0000"/>
                </a:solidFill>
                <a:latin typeface="Meiryo UI"/>
                <a:cs typeface="Meiryo UI"/>
              </a:rPr>
              <a:t>査</a:t>
            </a: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結</a:t>
            </a:r>
            <a:r>
              <a:rPr sz="650" b="1" spc="-5" dirty="0">
                <a:solidFill>
                  <a:srgbClr val="FF0000"/>
                </a:solidFill>
                <a:latin typeface="Meiryo UI"/>
                <a:cs typeface="Meiryo UI"/>
              </a:rPr>
              <a:t>果通</a:t>
            </a: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知</a:t>
            </a:r>
            <a:endParaRPr sz="650" dirty="0">
              <a:latin typeface="Meiryo UI"/>
              <a:cs typeface="Meiryo UI"/>
            </a:endParaRPr>
          </a:p>
        </p:txBody>
      </p:sp>
      <p:grpSp>
        <p:nvGrpSpPr>
          <p:cNvPr id="75" name="object 75"/>
          <p:cNvGrpSpPr/>
          <p:nvPr/>
        </p:nvGrpSpPr>
        <p:grpSpPr>
          <a:xfrm>
            <a:off x="60960" y="3627319"/>
            <a:ext cx="7992745" cy="1217041"/>
            <a:chOff x="60960" y="4879848"/>
            <a:chExt cx="7992745" cy="1217041"/>
          </a:xfrm>
        </p:grpSpPr>
        <p:sp>
          <p:nvSpPr>
            <p:cNvPr id="76" name="object 76"/>
            <p:cNvSpPr/>
            <p:nvPr/>
          </p:nvSpPr>
          <p:spPr>
            <a:xfrm>
              <a:off x="7239000" y="4879848"/>
              <a:ext cx="814705" cy="197485"/>
            </a:xfrm>
            <a:custGeom>
              <a:avLst/>
              <a:gdLst/>
              <a:ahLst/>
              <a:cxnLst/>
              <a:rect l="l" t="t" r="r" b="b"/>
              <a:pathLst>
                <a:path w="814704" h="197485">
                  <a:moveTo>
                    <a:pt x="814578" y="98298"/>
                  </a:moveTo>
                  <a:lnTo>
                    <a:pt x="659892" y="0"/>
                  </a:lnTo>
                  <a:lnTo>
                    <a:pt x="659892" y="48768"/>
                  </a:lnTo>
                  <a:lnTo>
                    <a:pt x="0" y="48768"/>
                  </a:lnTo>
                  <a:lnTo>
                    <a:pt x="0" y="147828"/>
                  </a:lnTo>
                  <a:lnTo>
                    <a:pt x="659892" y="147828"/>
                  </a:lnTo>
                  <a:lnTo>
                    <a:pt x="659892" y="197358"/>
                  </a:lnTo>
                  <a:lnTo>
                    <a:pt x="814578" y="98298"/>
                  </a:lnTo>
                  <a:close/>
                </a:path>
              </a:pathLst>
            </a:custGeom>
            <a:solidFill>
              <a:srgbClr val="FF99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9" name="object 79"/>
            <p:cNvSpPr/>
            <p:nvPr/>
          </p:nvSpPr>
          <p:spPr>
            <a:xfrm>
              <a:off x="60960" y="5769864"/>
              <a:ext cx="1870710" cy="327025"/>
            </a:xfrm>
            <a:custGeom>
              <a:avLst/>
              <a:gdLst/>
              <a:ahLst/>
              <a:cxnLst/>
              <a:rect l="l" t="t" r="r" b="b"/>
              <a:pathLst>
                <a:path w="1870710" h="327025">
                  <a:moveTo>
                    <a:pt x="1870710" y="272796"/>
                  </a:moveTo>
                  <a:lnTo>
                    <a:pt x="1870710" y="54102"/>
                  </a:lnTo>
                  <a:lnTo>
                    <a:pt x="1866435" y="33111"/>
                  </a:lnTo>
                  <a:lnTo>
                    <a:pt x="1854803" y="15906"/>
                  </a:lnTo>
                  <a:lnTo>
                    <a:pt x="1837598" y="4274"/>
                  </a:lnTo>
                  <a:lnTo>
                    <a:pt x="1816608" y="0"/>
                  </a:lnTo>
                  <a:lnTo>
                    <a:pt x="54864" y="0"/>
                  </a:lnTo>
                  <a:lnTo>
                    <a:pt x="33432" y="4274"/>
                  </a:lnTo>
                  <a:lnTo>
                    <a:pt x="16001" y="15906"/>
                  </a:lnTo>
                  <a:lnTo>
                    <a:pt x="4286" y="33111"/>
                  </a:lnTo>
                  <a:lnTo>
                    <a:pt x="0" y="54102"/>
                  </a:lnTo>
                  <a:lnTo>
                    <a:pt x="0" y="272796"/>
                  </a:lnTo>
                  <a:lnTo>
                    <a:pt x="4286" y="293786"/>
                  </a:lnTo>
                  <a:lnTo>
                    <a:pt x="16002" y="310991"/>
                  </a:lnTo>
                  <a:lnTo>
                    <a:pt x="33432" y="322623"/>
                  </a:lnTo>
                  <a:lnTo>
                    <a:pt x="54864" y="326898"/>
                  </a:lnTo>
                  <a:lnTo>
                    <a:pt x="1816608" y="326898"/>
                  </a:lnTo>
                  <a:lnTo>
                    <a:pt x="1837598" y="322623"/>
                  </a:lnTo>
                  <a:lnTo>
                    <a:pt x="1854803" y="310991"/>
                  </a:lnTo>
                  <a:lnTo>
                    <a:pt x="1866435" y="293786"/>
                  </a:lnTo>
                  <a:lnTo>
                    <a:pt x="1870710" y="272796"/>
                  </a:lnTo>
                  <a:close/>
                </a:path>
              </a:pathLst>
            </a:custGeom>
            <a:solidFill>
              <a:srgbClr val="D6E3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0" name="object 80"/>
          <p:cNvSpPr txBox="1"/>
          <p:nvPr/>
        </p:nvSpPr>
        <p:spPr>
          <a:xfrm>
            <a:off x="139700" y="4605218"/>
            <a:ext cx="1339215" cy="15176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800" dirty="0">
                <a:latin typeface="Meiryo UI"/>
                <a:cs typeface="Meiryo UI"/>
              </a:rPr>
              <a:t>基盤研究（B・C）</a:t>
            </a:r>
            <a:r>
              <a:rPr sz="800" spc="-10" dirty="0">
                <a:latin typeface="Meiryo UI"/>
                <a:cs typeface="Meiryo UI"/>
              </a:rPr>
              <a:t>、若⼿研究</a:t>
            </a:r>
            <a:endParaRPr sz="800">
              <a:latin typeface="Meiryo UI"/>
              <a:cs typeface="Meiryo UI"/>
            </a:endParaRPr>
          </a:p>
        </p:txBody>
      </p:sp>
      <p:sp>
        <p:nvSpPr>
          <p:cNvPr id="81" name="object 81"/>
          <p:cNvSpPr txBox="1"/>
          <p:nvPr/>
        </p:nvSpPr>
        <p:spPr>
          <a:xfrm>
            <a:off x="4927346" y="4456629"/>
            <a:ext cx="612140" cy="12636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650" b="1" spc="-10" dirty="0">
                <a:solidFill>
                  <a:srgbClr val="001F5F"/>
                </a:solidFill>
                <a:latin typeface="Meiryo UI"/>
                <a:cs typeface="Meiryo UI"/>
              </a:rPr>
              <a:t>２段階書面審査</a:t>
            </a:r>
            <a:endParaRPr sz="650">
              <a:latin typeface="Meiryo UI"/>
              <a:cs typeface="Meiryo UI"/>
            </a:endParaRPr>
          </a:p>
        </p:txBody>
      </p:sp>
      <p:sp>
        <p:nvSpPr>
          <p:cNvPr id="82" name="object 82"/>
          <p:cNvSpPr txBox="1"/>
          <p:nvPr/>
        </p:nvSpPr>
        <p:spPr>
          <a:xfrm>
            <a:off x="8184063" y="4461566"/>
            <a:ext cx="109220" cy="360680"/>
          </a:xfrm>
          <a:prstGeom prst="rect">
            <a:avLst/>
          </a:prstGeom>
        </p:spPr>
        <p:txBody>
          <a:bodyPr vert="eaVert" wrap="square" lIns="0" tIns="0" rIns="0" bIns="0" rtlCol="0">
            <a:spAutoFit/>
          </a:bodyPr>
          <a:lstStyle/>
          <a:p>
            <a:pPr marL="12700">
              <a:lnSpc>
                <a:spcPct val="70000"/>
              </a:lnSpc>
            </a:pPr>
            <a:r>
              <a:rPr sz="650" b="1" spc="-5" dirty="0">
                <a:solidFill>
                  <a:srgbClr val="FF0000"/>
                </a:solidFill>
                <a:latin typeface="Meiryo UI"/>
                <a:cs typeface="Meiryo UI"/>
              </a:rPr>
              <a:t>交</a:t>
            </a: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付</a:t>
            </a:r>
            <a:r>
              <a:rPr sz="650" b="1" spc="-5" dirty="0">
                <a:solidFill>
                  <a:srgbClr val="FF0000"/>
                </a:solidFill>
                <a:latin typeface="Meiryo UI"/>
                <a:cs typeface="Meiryo UI"/>
              </a:rPr>
              <a:t>決</a:t>
            </a: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定</a:t>
            </a:r>
            <a:endParaRPr sz="650">
              <a:latin typeface="Meiryo UI"/>
              <a:cs typeface="Meiryo UI"/>
            </a:endParaRPr>
          </a:p>
        </p:txBody>
      </p:sp>
      <p:sp>
        <p:nvSpPr>
          <p:cNvPr id="83" name="object 83"/>
          <p:cNvSpPr txBox="1"/>
          <p:nvPr/>
        </p:nvSpPr>
        <p:spPr>
          <a:xfrm>
            <a:off x="7279645" y="4439865"/>
            <a:ext cx="360680" cy="12636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650" b="1" spc="-15" dirty="0">
                <a:solidFill>
                  <a:srgbClr val="001F5F"/>
                </a:solidFill>
                <a:latin typeface="Meiryo UI"/>
                <a:cs typeface="Meiryo UI"/>
              </a:rPr>
              <a:t>交付申請</a:t>
            </a:r>
            <a:endParaRPr sz="650">
              <a:latin typeface="Meiryo UI"/>
              <a:cs typeface="Meiryo UI"/>
            </a:endParaRPr>
          </a:p>
        </p:txBody>
      </p:sp>
      <p:sp>
        <p:nvSpPr>
          <p:cNvPr id="84" name="object 84"/>
          <p:cNvSpPr txBox="1"/>
          <p:nvPr/>
        </p:nvSpPr>
        <p:spPr>
          <a:xfrm>
            <a:off x="7041831" y="4489000"/>
            <a:ext cx="109220" cy="360680"/>
          </a:xfrm>
          <a:prstGeom prst="rect">
            <a:avLst/>
          </a:prstGeom>
        </p:spPr>
        <p:txBody>
          <a:bodyPr vert="eaVert" wrap="square" lIns="0" tIns="0" rIns="0" bIns="0" rtlCol="0">
            <a:spAutoFit/>
          </a:bodyPr>
          <a:lstStyle/>
          <a:p>
            <a:pPr marL="12700">
              <a:lnSpc>
                <a:spcPct val="70000"/>
              </a:lnSpc>
            </a:pPr>
            <a:r>
              <a:rPr sz="650" b="1" spc="-5" dirty="0">
                <a:solidFill>
                  <a:srgbClr val="FF0000"/>
                </a:solidFill>
                <a:latin typeface="Meiryo UI"/>
                <a:cs typeface="Meiryo UI"/>
              </a:rPr>
              <a:t>交</a:t>
            </a: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付</a:t>
            </a:r>
            <a:r>
              <a:rPr sz="650" b="1" spc="-5" dirty="0">
                <a:solidFill>
                  <a:srgbClr val="FF0000"/>
                </a:solidFill>
                <a:latin typeface="Meiryo UI"/>
                <a:cs typeface="Meiryo UI"/>
              </a:rPr>
              <a:t>内</a:t>
            </a: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定</a:t>
            </a:r>
            <a:endParaRPr sz="650">
              <a:latin typeface="Meiryo UI"/>
              <a:cs typeface="Meiryo UI"/>
            </a:endParaRPr>
          </a:p>
        </p:txBody>
      </p:sp>
      <p:sp>
        <p:nvSpPr>
          <p:cNvPr id="85" name="object 85"/>
          <p:cNvSpPr txBox="1"/>
          <p:nvPr/>
        </p:nvSpPr>
        <p:spPr>
          <a:xfrm>
            <a:off x="3602998" y="4456629"/>
            <a:ext cx="193040" cy="12636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650" b="1" spc="-25" dirty="0">
                <a:solidFill>
                  <a:srgbClr val="001F5F"/>
                </a:solidFill>
                <a:latin typeface="Meiryo UI"/>
                <a:cs typeface="Meiryo UI"/>
              </a:rPr>
              <a:t>公募</a:t>
            </a:r>
            <a:endParaRPr sz="650">
              <a:latin typeface="Meiryo UI"/>
              <a:cs typeface="Meiryo UI"/>
            </a:endParaRPr>
          </a:p>
        </p:txBody>
      </p:sp>
      <p:sp>
        <p:nvSpPr>
          <p:cNvPr id="86" name="object 86"/>
          <p:cNvSpPr txBox="1"/>
          <p:nvPr/>
        </p:nvSpPr>
        <p:spPr>
          <a:xfrm>
            <a:off x="4284915" y="4556886"/>
            <a:ext cx="109220" cy="193040"/>
          </a:xfrm>
          <a:prstGeom prst="rect">
            <a:avLst/>
          </a:prstGeom>
        </p:spPr>
        <p:txBody>
          <a:bodyPr vert="eaVert" wrap="square" lIns="0" tIns="0" rIns="0" bIns="0" rtlCol="0">
            <a:spAutoFit/>
          </a:bodyPr>
          <a:lstStyle/>
          <a:p>
            <a:pPr marL="12700">
              <a:lnSpc>
                <a:spcPct val="70000"/>
              </a:lnSpc>
            </a:pPr>
            <a:r>
              <a:rPr sz="650" b="1" spc="-5" dirty="0">
                <a:solidFill>
                  <a:srgbClr val="FF0000"/>
                </a:solidFill>
                <a:latin typeface="Meiryo UI"/>
                <a:cs typeface="Meiryo UI"/>
              </a:rPr>
              <a:t>受</a:t>
            </a: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付</a:t>
            </a:r>
            <a:endParaRPr sz="650">
              <a:latin typeface="Meiryo UI"/>
              <a:cs typeface="Meiryo UI"/>
            </a:endParaRPr>
          </a:p>
        </p:txBody>
      </p:sp>
      <p:sp>
        <p:nvSpPr>
          <p:cNvPr id="88" name="object 88"/>
          <p:cNvSpPr/>
          <p:nvPr/>
        </p:nvSpPr>
        <p:spPr>
          <a:xfrm>
            <a:off x="3391661" y="4550862"/>
            <a:ext cx="891540" cy="215900"/>
          </a:xfrm>
          <a:custGeom>
            <a:avLst/>
            <a:gdLst/>
            <a:ahLst/>
            <a:cxnLst/>
            <a:rect l="l" t="t" r="r" b="b"/>
            <a:pathLst>
              <a:path w="891539" h="215900">
                <a:moveTo>
                  <a:pt x="891540" y="107441"/>
                </a:moveTo>
                <a:lnTo>
                  <a:pt x="621792" y="0"/>
                </a:lnTo>
                <a:lnTo>
                  <a:pt x="621792" y="53339"/>
                </a:lnTo>
                <a:lnTo>
                  <a:pt x="0" y="53339"/>
                </a:lnTo>
                <a:lnTo>
                  <a:pt x="0" y="161543"/>
                </a:lnTo>
                <a:lnTo>
                  <a:pt x="621792" y="161543"/>
                </a:lnTo>
                <a:lnTo>
                  <a:pt x="621792" y="215645"/>
                </a:lnTo>
                <a:lnTo>
                  <a:pt x="891540" y="107441"/>
                </a:lnTo>
                <a:close/>
              </a:path>
            </a:pathLst>
          </a:custGeom>
          <a:solidFill>
            <a:srgbClr val="FD3F5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4787645" y="4550862"/>
            <a:ext cx="1426210" cy="215900"/>
          </a:xfrm>
          <a:custGeom>
            <a:avLst/>
            <a:gdLst/>
            <a:ahLst/>
            <a:cxnLst/>
            <a:rect l="l" t="t" r="r" b="b"/>
            <a:pathLst>
              <a:path w="1426210" h="215900">
                <a:moveTo>
                  <a:pt x="1425702" y="107441"/>
                </a:moveTo>
                <a:lnTo>
                  <a:pt x="1155954" y="0"/>
                </a:lnTo>
                <a:lnTo>
                  <a:pt x="1155954" y="53339"/>
                </a:lnTo>
                <a:lnTo>
                  <a:pt x="0" y="53339"/>
                </a:lnTo>
                <a:lnTo>
                  <a:pt x="0" y="161543"/>
                </a:lnTo>
                <a:lnTo>
                  <a:pt x="1155954" y="161543"/>
                </a:lnTo>
                <a:lnTo>
                  <a:pt x="1155954" y="215645"/>
                </a:lnTo>
                <a:lnTo>
                  <a:pt x="1425702" y="107441"/>
                </a:lnTo>
                <a:close/>
              </a:path>
            </a:pathLst>
          </a:custGeom>
          <a:solidFill>
            <a:srgbClr val="00AF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 txBox="1"/>
          <p:nvPr/>
        </p:nvSpPr>
        <p:spPr>
          <a:xfrm>
            <a:off x="6481753" y="4487732"/>
            <a:ext cx="109220" cy="528955"/>
          </a:xfrm>
          <a:prstGeom prst="rect">
            <a:avLst/>
          </a:prstGeom>
        </p:spPr>
        <p:txBody>
          <a:bodyPr vert="eaVert" wrap="square" lIns="0" tIns="0" rIns="0" bIns="0" rtlCol="0">
            <a:spAutoFit/>
          </a:bodyPr>
          <a:lstStyle/>
          <a:p>
            <a:pPr marL="12700">
              <a:lnSpc>
                <a:spcPct val="70000"/>
              </a:lnSpc>
            </a:pP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審</a:t>
            </a:r>
            <a:r>
              <a:rPr sz="650" b="1" spc="-5" dirty="0">
                <a:solidFill>
                  <a:srgbClr val="FF0000"/>
                </a:solidFill>
                <a:latin typeface="Meiryo UI"/>
                <a:cs typeface="Meiryo UI"/>
              </a:rPr>
              <a:t>査</a:t>
            </a: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結</a:t>
            </a:r>
            <a:r>
              <a:rPr sz="650" b="1" spc="-5" dirty="0">
                <a:solidFill>
                  <a:srgbClr val="FF0000"/>
                </a:solidFill>
                <a:latin typeface="Meiryo UI"/>
                <a:cs typeface="Meiryo UI"/>
              </a:rPr>
              <a:t>果通</a:t>
            </a: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知</a:t>
            </a:r>
            <a:endParaRPr sz="650">
              <a:latin typeface="Meiryo UI"/>
              <a:cs typeface="Meiryo UI"/>
            </a:endParaRPr>
          </a:p>
        </p:txBody>
      </p:sp>
      <p:sp>
        <p:nvSpPr>
          <p:cNvPr id="92" name="object 92"/>
          <p:cNvSpPr/>
          <p:nvPr/>
        </p:nvSpPr>
        <p:spPr>
          <a:xfrm>
            <a:off x="7226046" y="4549339"/>
            <a:ext cx="814069" cy="214629"/>
          </a:xfrm>
          <a:custGeom>
            <a:avLst/>
            <a:gdLst/>
            <a:ahLst/>
            <a:cxnLst/>
            <a:rect l="l" t="t" r="r" b="b"/>
            <a:pathLst>
              <a:path w="814070" h="214629">
                <a:moveTo>
                  <a:pt x="813816" y="107442"/>
                </a:moveTo>
                <a:lnTo>
                  <a:pt x="646938" y="0"/>
                </a:lnTo>
                <a:lnTo>
                  <a:pt x="646938" y="53340"/>
                </a:lnTo>
                <a:lnTo>
                  <a:pt x="0" y="53340"/>
                </a:lnTo>
                <a:lnTo>
                  <a:pt x="0" y="160782"/>
                </a:lnTo>
                <a:lnTo>
                  <a:pt x="646938" y="160782"/>
                </a:lnTo>
                <a:lnTo>
                  <a:pt x="646938" y="214122"/>
                </a:lnTo>
                <a:lnTo>
                  <a:pt x="813816" y="107442"/>
                </a:lnTo>
                <a:close/>
              </a:path>
            </a:pathLst>
          </a:custGeom>
          <a:solidFill>
            <a:srgbClr val="FF99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テキスト ボックス 97">
            <a:extLst>
              <a:ext uri="{FF2B5EF4-FFF2-40B4-BE49-F238E27FC236}">
                <a16:creationId xmlns:a16="http://schemas.microsoft.com/office/drawing/2014/main" id="{743B3D52-06E0-25AA-67FD-DB1A4E89B667}"/>
              </a:ext>
            </a:extLst>
          </p:cNvPr>
          <p:cNvSpPr txBox="1"/>
          <p:nvPr/>
        </p:nvSpPr>
        <p:spPr>
          <a:xfrm>
            <a:off x="1905000" y="952052"/>
            <a:ext cx="133433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spcBef>
                <a:spcPts val="830"/>
              </a:spcBef>
            </a:pPr>
            <a:r>
              <a:rPr lang="en-US" altLang="ja-JP" sz="1400" dirty="0">
                <a:latin typeface="游ゴシック"/>
                <a:cs typeface="游ゴシック"/>
              </a:rPr>
              <a:t>R8(2026</a:t>
            </a:r>
            <a:r>
              <a:rPr lang="en-US" altLang="ja-JP" sz="1400" spc="-25" dirty="0">
                <a:latin typeface="游ゴシック"/>
                <a:cs typeface="游ゴシック"/>
              </a:rPr>
              <a:t>)</a:t>
            </a:r>
            <a:r>
              <a:rPr lang="ja-JP" altLang="en-US" sz="1400" spc="-25" dirty="0">
                <a:latin typeface="游ゴシック"/>
                <a:cs typeface="游ゴシック"/>
              </a:rPr>
              <a:t>年</a:t>
            </a:r>
            <a:endParaRPr lang="ja-JP" altLang="en-US" sz="1400" dirty="0">
              <a:latin typeface="游ゴシック"/>
              <a:cs typeface="游ゴシック"/>
            </a:endParaRPr>
          </a:p>
        </p:txBody>
      </p:sp>
      <p:sp>
        <p:nvSpPr>
          <p:cNvPr id="99" name="テキスト ボックス 98">
            <a:extLst>
              <a:ext uri="{FF2B5EF4-FFF2-40B4-BE49-F238E27FC236}">
                <a16:creationId xmlns:a16="http://schemas.microsoft.com/office/drawing/2014/main" id="{C24D6400-E28E-A675-079D-77B12C1A3197}"/>
              </a:ext>
            </a:extLst>
          </p:cNvPr>
          <p:cNvSpPr txBox="1"/>
          <p:nvPr/>
        </p:nvSpPr>
        <p:spPr>
          <a:xfrm>
            <a:off x="5694536" y="962123"/>
            <a:ext cx="133433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spcBef>
                <a:spcPts val="830"/>
              </a:spcBef>
            </a:pPr>
            <a:r>
              <a:rPr lang="en-US" altLang="ja-JP" sz="1400" dirty="0">
                <a:latin typeface="游ゴシック"/>
                <a:cs typeface="游ゴシック"/>
              </a:rPr>
              <a:t>R9(2027</a:t>
            </a:r>
            <a:r>
              <a:rPr lang="en-US" altLang="ja-JP" sz="1400" spc="-25" dirty="0">
                <a:latin typeface="游ゴシック"/>
                <a:cs typeface="游ゴシック"/>
              </a:rPr>
              <a:t>)</a:t>
            </a:r>
            <a:r>
              <a:rPr lang="ja-JP" altLang="en-US" sz="1400" spc="-25" dirty="0">
                <a:latin typeface="游ゴシック"/>
                <a:cs typeface="游ゴシック"/>
              </a:rPr>
              <a:t>年</a:t>
            </a:r>
            <a:endParaRPr lang="ja-JP" altLang="en-US" sz="1400" dirty="0">
              <a:latin typeface="游ゴシック"/>
              <a:cs typeface="游ゴシック"/>
            </a:endParaRPr>
          </a:p>
        </p:txBody>
      </p:sp>
      <p:sp>
        <p:nvSpPr>
          <p:cNvPr id="114" name="object 26">
            <a:extLst>
              <a:ext uri="{FF2B5EF4-FFF2-40B4-BE49-F238E27FC236}">
                <a16:creationId xmlns:a16="http://schemas.microsoft.com/office/drawing/2014/main" id="{F81D28E5-0F65-E194-82E2-3B9520C7717F}"/>
              </a:ext>
            </a:extLst>
          </p:cNvPr>
          <p:cNvSpPr/>
          <p:nvPr/>
        </p:nvSpPr>
        <p:spPr>
          <a:xfrm>
            <a:off x="76100" y="5415471"/>
            <a:ext cx="1870710" cy="327660"/>
          </a:xfrm>
          <a:custGeom>
            <a:avLst/>
            <a:gdLst/>
            <a:ahLst/>
            <a:cxnLst/>
            <a:rect l="l" t="t" r="r" b="b"/>
            <a:pathLst>
              <a:path w="1870710" h="327660">
                <a:moveTo>
                  <a:pt x="1870710" y="272795"/>
                </a:moveTo>
                <a:lnTo>
                  <a:pt x="1870710" y="54863"/>
                </a:lnTo>
                <a:lnTo>
                  <a:pt x="1866423" y="33432"/>
                </a:lnTo>
                <a:lnTo>
                  <a:pt x="1854708" y="16001"/>
                </a:lnTo>
                <a:lnTo>
                  <a:pt x="1837277" y="4286"/>
                </a:lnTo>
                <a:lnTo>
                  <a:pt x="1815845" y="0"/>
                </a:lnTo>
                <a:lnTo>
                  <a:pt x="54102" y="0"/>
                </a:lnTo>
                <a:lnTo>
                  <a:pt x="33111" y="4286"/>
                </a:lnTo>
                <a:lnTo>
                  <a:pt x="15906" y="16001"/>
                </a:lnTo>
                <a:lnTo>
                  <a:pt x="4274" y="33432"/>
                </a:lnTo>
                <a:lnTo>
                  <a:pt x="0" y="54863"/>
                </a:lnTo>
                <a:lnTo>
                  <a:pt x="0" y="272795"/>
                </a:lnTo>
                <a:lnTo>
                  <a:pt x="4274" y="294227"/>
                </a:lnTo>
                <a:lnTo>
                  <a:pt x="15906" y="311657"/>
                </a:lnTo>
                <a:lnTo>
                  <a:pt x="33111" y="323373"/>
                </a:lnTo>
                <a:lnTo>
                  <a:pt x="54102" y="327659"/>
                </a:lnTo>
                <a:lnTo>
                  <a:pt x="1815845" y="327659"/>
                </a:lnTo>
                <a:lnTo>
                  <a:pt x="1837277" y="323373"/>
                </a:lnTo>
                <a:lnTo>
                  <a:pt x="1854708" y="311657"/>
                </a:lnTo>
                <a:lnTo>
                  <a:pt x="1866423" y="294227"/>
                </a:lnTo>
                <a:lnTo>
                  <a:pt x="1870710" y="272795"/>
                </a:lnTo>
                <a:close/>
              </a:path>
            </a:pathLst>
          </a:custGeom>
          <a:solidFill>
            <a:srgbClr val="D6E3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28">
            <a:extLst>
              <a:ext uri="{FF2B5EF4-FFF2-40B4-BE49-F238E27FC236}">
                <a16:creationId xmlns:a16="http://schemas.microsoft.com/office/drawing/2014/main" id="{2FD3BA71-AE42-2EFD-72ED-5BC56256AC99}"/>
              </a:ext>
            </a:extLst>
          </p:cNvPr>
          <p:cNvSpPr txBox="1"/>
          <p:nvPr/>
        </p:nvSpPr>
        <p:spPr>
          <a:xfrm>
            <a:off x="166778" y="5503355"/>
            <a:ext cx="1221105" cy="15176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sz="800" dirty="0">
                <a:latin typeface="Meiryo UI"/>
                <a:cs typeface="Meiryo UI"/>
              </a:rPr>
              <a:t>挑戦的研究（開拓・萌芽</a:t>
            </a:r>
            <a:r>
              <a:rPr sz="800" spc="-50" dirty="0">
                <a:latin typeface="Meiryo UI"/>
                <a:cs typeface="Meiryo UI"/>
              </a:rPr>
              <a:t>）</a:t>
            </a:r>
            <a:endParaRPr sz="800">
              <a:latin typeface="Meiryo UI"/>
              <a:cs typeface="Meiryo UI"/>
            </a:endParaRPr>
          </a:p>
        </p:txBody>
      </p:sp>
      <p:sp>
        <p:nvSpPr>
          <p:cNvPr id="116" name="object 29">
            <a:extLst>
              <a:ext uri="{FF2B5EF4-FFF2-40B4-BE49-F238E27FC236}">
                <a16:creationId xmlns:a16="http://schemas.microsoft.com/office/drawing/2014/main" id="{D53C92FC-1E5A-4311-D23E-EC6024C52C49}"/>
              </a:ext>
            </a:extLst>
          </p:cNvPr>
          <p:cNvSpPr txBox="1"/>
          <p:nvPr/>
        </p:nvSpPr>
        <p:spPr>
          <a:xfrm>
            <a:off x="4953155" y="5255705"/>
            <a:ext cx="1459230" cy="2266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1499"/>
              </a:lnSpc>
              <a:spcBef>
                <a:spcPts val="95"/>
              </a:spcBef>
            </a:pPr>
            <a:r>
              <a:rPr sz="650" b="1" dirty="0">
                <a:solidFill>
                  <a:srgbClr val="001F5F"/>
                </a:solidFill>
                <a:latin typeface="Meiryo UI"/>
                <a:cs typeface="Meiryo UI"/>
              </a:rPr>
              <a:t>開拓︓</a:t>
            </a:r>
            <a:r>
              <a:rPr sz="650" b="1" spc="-15" dirty="0">
                <a:solidFill>
                  <a:srgbClr val="001F5F"/>
                </a:solidFill>
                <a:latin typeface="Meiryo UI"/>
                <a:cs typeface="Meiryo UI"/>
              </a:rPr>
              <a:t>事前の選考/書面審査/合議審査</a:t>
            </a:r>
            <a:r>
              <a:rPr sz="650" b="1" dirty="0">
                <a:solidFill>
                  <a:srgbClr val="001F5F"/>
                </a:solidFill>
                <a:latin typeface="Meiryo UI"/>
                <a:cs typeface="Meiryo UI"/>
              </a:rPr>
              <a:t>萌芽︓</a:t>
            </a:r>
            <a:r>
              <a:rPr sz="650" b="1" spc="-5" dirty="0">
                <a:solidFill>
                  <a:srgbClr val="001F5F"/>
                </a:solidFill>
                <a:latin typeface="Meiryo UI"/>
                <a:cs typeface="Meiryo UI"/>
              </a:rPr>
              <a:t>事前の選考/２段階書面審査</a:t>
            </a:r>
            <a:endParaRPr sz="650">
              <a:latin typeface="Meiryo UI"/>
              <a:cs typeface="Meiryo UI"/>
            </a:endParaRPr>
          </a:p>
        </p:txBody>
      </p:sp>
      <p:sp>
        <p:nvSpPr>
          <p:cNvPr id="117" name="object 30">
            <a:extLst>
              <a:ext uri="{FF2B5EF4-FFF2-40B4-BE49-F238E27FC236}">
                <a16:creationId xmlns:a16="http://schemas.microsoft.com/office/drawing/2014/main" id="{94A57BC7-835B-AA02-403A-36AFAAFAA98B}"/>
              </a:ext>
            </a:extLst>
          </p:cNvPr>
          <p:cNvSpPr txBox="1"/>
          <p:nvPr/>
        </p:nvSpPr>
        <p:spPr>
          <a:xfrm>
            <a:off x="9027494" y="5372659"/>
            <a:ext cx="109220" cy="360680"/>
          </a:xfrm>
          <a:prstGeom prst="rect">
            <a:avLst/>
          </a:prstGeom>
        </p:spPr>
        <p:txBody>
          <a:bodyPr vert="eaVert" wrap="square" lIns="0" tIns="0" rIns="0" bIns="0" rtlCol="0">
            <a:spAutoFit/>
          </a:bodyPr>
          <a:lstStyle/>
          <a:p>
            <a:pPr marL="12700">
              <a:lnSpc>
                <a:spcPct val="70000"/>
              </a:lnSpc>
            </a:pPr>
            <a:r>
              <a:rPr sz="650" b="1" spc="-5" dirty="0">
                <a:solidFill>
                  <a:srgbClr val="FF0000"/>
                </a:solidFill>
                <a:latin typeface="Meiryo UI"/>
                <a:cs typeface="Meiryo UI"/>
              </a:rPr>
              <a:t>交</a:t>
            </a: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付</a:t>
            </a:r>
            <a:r>
              <a:rPr sz="650" b="1" spc="-5" dirty="0">
                <a:solidFill>
                  <a:srgbClr val="FF0000"/>
                </a:solidFill>
                <a:latin typeface="Meiryo UI"/>
                <a:cs typeface="Meiryo UI"/>
              </a:rPr>
              <a:t>決</a:t>
            </a: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定</a:t>
            </a:r>
            <a:endParaRPr sz="650">
              <a:latin typeface="Meiryo UI"/>
              <a:cs typeface="Meiryo UI"/>
            </a:endParaRPr>
          </a:p>
        </p:txBody>
      </p:sp>
      <p:sp>
        <p:nvSpPr>
          <p:cNvPr id="118" name="object 31">
            <a:extLst>
              <a:ext uri="{FF2B5EF4-FFF2-40B4-BE49-F238E27FC236}">
                <a16:creationId xmlns:a16="http://schemas.microsoft.com/office/drawing/2014/main" id="{717CCB61-0F96-06FD-996A-EDDE5961D8CD}"/>
              </a:ext>
            </a:extLst>
          </p:cNvPr>
          <p:cNvSpPr txBox="1"/>
          <p:nvPr/>
        </p:nvSpPr>
        <p:spPr>
          <a:xfrm>
            <a:off x="8323557" y="5354764"/>
            <a:ext cx="427355" cy="12636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110"/>
              </a:spcBef>
            </a:pPr>
            <a:r>
              <a:rPr sz="650" b="1" spc="-15" dirty="0">
                <a:solidFill>
                  <a:srgbClr val="001F5F"/>
                </a:solidFill>
                <a:latin typeface="Meiryo UI"/>
                <a:cs typeface="Meiryo UI"/>
              </a:rPr>
              <a:t>交付申請</a:t>
            </a:r>
            <a:endParaRPr sz="650">
              <a:latin typeface="Meiryo UI"/>
              <a:cs typeface="Meiryo UI"/>
            </a:endParaRPr>
          </a:p>
        </p:txBody>
      </p:sp>
      <p:sp>
        <p:nvSpPr>
          <p:cNvPr id="119" name="object 32">
            <a:extLst>
              <a:ext uri="{FF2B5EF4-FFF2-40B4-BE49-F238E27FC236}">
                <a16:creationId xmlns:a16="http://schemas.microsoft.com/office/drawing/2014/main" id="{4B1C2B97-20A4-3D8F-C1B1-849FA2E8B0A4}"/>
              </a:ext>
            </a:extLst>
          </p:cNvPr>
          <p:cNvSpPr txBox="1"/>
          <p:nvPr/>
        </p:nvSpPr>
        <p:spPr>
          <a:xfrm>
            <a:off x="8115382" y="5219252"/>
            <a:ext cx="210185" cy="696595"/>
          </a:xfrm>
          <a:prstGeom prst="rect">
            <a:avLst/>
          </a:prstGeom>
        </p:spPr>
        <p:txBody>
          <a:bodyPr vert="eaVert" wrap="square" lIns="0" tIns="0" rIns="0" bIns="0" rtlCol="0">
            <a:spAutoFit/>
          </a:bodyPr>
          <a:lstStyle/>
          <a:p>
            <a:pPr algn="ctr">
              <a:lnSpc>
                <a:spcPct val="70000"/>
              </a:lnSpc>
            </a:pPr>
            <a:r>
              <a:rPr sz="650" b="1" spc="5" dirty="0">
                <a:solidFill>
                  <a:srgbClr val="FF0000"/>
                </a:solidFill>
                <a:latin typeface="Meiryo UI"/>
                <a:cs typeface="Meiryo UI"/>
              </a:rPr>
              <a:t>（</a:t>
            </a: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同</a:t>
            </a:r>
            <a:r>
              <a:rPr sz="650" b="1" spc="-5" dirty="0">
                <a:solidFill>
                  <a:srgbClr val="FF0000"/>
                </a:solidFill>
                <a:latin typeface="Meiryo UI"/>
                <a:cs typeface="Meiryo UI"/>
              </a:rPr>
              <a:t>日</a:t>
            </a: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）</a:t>
            </a:r>
            <a:r>
              <a:rPr sz="650" b="1" spc="-5" dirty="0">
                <a:solidFill>
                  <a:srgbClr val="FF0000"/>
                </a:solidFill>
                <a:latin typeface="Meiryo UI"/>
                <a:cs typeface="Meiryo UI"/>
              </a:rPr>
              <a:t>交</a:t>
            </a: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付</a:t>
            </a:r>
            <a:r>
              <a:rPr sz="650" b="1" spc="-5" dirty="0">
                <a:solidFill>
                  <a:srgbClr val="FF0000"/>
                </a:solidFill>
                <a:latin typeface="Meiryo UI"/>
                <a:cs typeface="Meiryo UI"/>
              </a:rPr>
              <a:t>内</a:t>
            </a: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定</a:t>
            </a:r>
            <a:endParaRPr sz="650">
              <a:latin typeface="Meiryo UI"/>
              <a:cs typeface="Meiryo UI"/>
            </a:endParaRPr>
          </a:p>
          <a:p>
            <a:pPr marL="635" algn="ctr">
              <a:lnSpc>
                <a:spcPct val="100000"/>
              </a:lnSpc>
              <a:spcBef>
                <a:spcPts val="10"/>
              </a:spcBef>
            </a:pP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審</a:t>
            </a:r>
            <a:r>
              <a:rPr sz="650" b="1" spc="-5" dirty="0">
                <a:solidFill>
                  <a:srgbClr val="FF0000"/>
                </a:solidFill>
                <a:latin typeface="Meiryo UI"/>
                <a:cs typeface="Meiryo UI"/>
              </a:rPr>
              <a:t>査</a:t>
            </a: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結</a:t>
            </a:r>
            <a:r>
              <a:rPr sz="650" b="1" spc="-5" dirty="0">
                <a:solidFill>
                  <a:srgbClr val="FF0000"/>
                </a:solidFill>
                <a:latin typeface="Meiryo UI"/>
                <a:cs typeface="Meiryo UI"/>
              </a:rPr>
              <a:t>果通</a:t>
            </a: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知</a:t>
            </a:r>
            <a:endParaRPr sz="650">
              <a:latin typeface="Meiryo UI"/>
              <a:cs typeface="Meiryo UI"/>
            </a:endParaRPr>
          </a:p>
        </p:txBody>
      </p:sp>
      <p:sp>
        <p:nvSpPr>
          <p:cNvPr id="120" name="object 33">
            <a:extLst>
              <a:ext uri="{FF2B5EF4-FFF2-40B4-BE49-F238E27FC236}">
                <a16:creationId xmlns:a16="http://schemas.microsoft.com/office/drawing/2014/main" id="{97CE8D08-7195-0C85-2361-D0024D672F90}"/>
              </a:ext>
            </a:extLst>
          </p:cNvPr>
          <p:cNvSpPr txBox="1"/>
          <p:nvPr/>
        </p:nvSpPr>
        <p:spPr>
          <a:xfrm>
            <a:off x="3599076" y="5354756"/>
            <a:ext cx="193040" cy="12636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650" b="1" spc="-25" dirty="0">
                <a:solidFill>
                  <a:srgbClr val="001F5F"/>
                </a:solidFill>
                <a:latin typeface="Meiryo UI"/>
                <a:cs typeface="Meiryo UI"/>
              </a:rPr>
              <a:t>公募</a:t>
            </a:r>
            <a:endParaRPr sz="650">
              <a:latin typeface="Meiryo UI"/>
              <a:cs typeface="Meiryo UI"/>
            </a:endParaRPr>
          </a:p>
        </p:txBody>
      </p:sp>
      <p:sp>
        <p:nvSpPr>
          <p:cNvPr id="121" name="object 34">
            <a:extLst>
              <a:ext uri="{FF2B5EF4-FFF2-40B4-BE49-F238E27FC236}">
                <a16:creationId xmlns:a16="http://schemas.microsoft.com/office/drawing/2014/main" id="{51EE4204-BED5-4806-ED1B-2DEAABE38083}"/>
              </a:ext>
            </a:extLst>
          </p:cNvPr>
          <p:cNvSpPr txBox="1"/>
          <p:nvPr/>
        </p:nvSpPr>
        <p:spPr>
          <a:xfrm>
            <a:off x="4280994" y="5455013"/>
            <a:ext cx="109220" cy="193040"/>
          </a:xfrm>
          <a:prstGeom prst="rect">
            <a:avLst/>
          </a:prstGeom>
        </p:spPr>
        <p:txBody>
          <a:bodyPr vert="eaVert" wrap="square" lIns="0" tIns="0" rIns="0" bIns="0" rtlCol="0">
            <a:spAutoFit/>
          </a:bodyPr>
          <a:lstStyle/>
          <a:p>
            <a:pPr marL="12700">
              <a:lnSpc>
                <a:spcPct val="70000"/>
              </a:lnSpc>
            </a:pPr>
            <a:r>
              <a:rPr sz="650" b="1" spc="-5" dirty="0">
                <a:solidFill>
                  <a:srgbClr val="FF0000"/>
                </a:solidFill>
                <a:latin typeface="Meiryo UI"/>
                <a:cs typeface="Meiryo UI"/>
              </a:rPr>
              <a:t>受</a:t>
            </a: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付</a:t>
            </a:r>
            <a:endParaRPr sz="650">
              <a:latin typeface="Meiryo UI"/>
              <a:cs typeface="Meiryo UI"/>
            </a:endParaRPr>
          </a:p>
        </p:txBody>
      </p:sp>
      <p:grpSp>
        <p:nvGrpSpPr>
          <p:cNvPr id="122" name="object 35">
            <a:extLst>
              <a:ext uri="{FF2B5EF4-FFF2-40B4-BE49-F238E27FC236}">
                <a16:creationId xmlns:a16="http://schemas.microsoft.com/office/drawing/2014/main" id="{995A6B8B-F43B-770D-4EEA-EB4954D3E60B}"/>
              </a:ext>
            </a:extLst>
          </p:cNvPr>
          <p:cNvGrpSpPr/>
          <p:nvPr/>
        </p:nvGrpSpPr>
        <p:grpSpPr>
          <a:xfrm>
            <a:off x="3387752" y="5449000"/>
            <a:ext cx="5564505" cy="215900"/>
            <a:chOff x="3355847" y="2993898"/>
            <a:chExt cx="5564505" cy="215900"/>
          </a:xfrm>
        </p:grpSpPr>
        <p:sp>
          <p:nvSpPr>
            <p:cNvPr id="123" name="object 36">
              <a:extLst>
                <a:ext uri="{FF2B5EF4-FFF2-40B4-BE49-F238E27FC236}">
                  <a16:creationId xmlns:a16="http://schemas.microsoft.com/office/drawing/2014/main" id="{434658A8-7FEB-54FD-5E6E-73E99ECEB3F2}"/>
                </a:ext>
              </a:extLst>
            </p:cNvPr>
            <p:cNvSpPr/>
            <p:nvPr/>
          </p:nvSpPr>
          <p:spPr>
            <a:xfrm>
              <a:off x="3355847" y="2993898"/>
              <a:ext cx="890905" cy="215900"/>
            </a:xfrm>
            <a:custGeom>
              <a:avLst/>
              <a:gdLst/>
              <a:ahLst/>
              <a:cxnLst/>
              <a:rect l="l" t="t" r="r" b="b"/>
              <a:pathLst>
                <a:path w="890904" h="215900">
                  <a:moveTo>
                    <a:pt x="890778" y="108203"/>
                  </a:moveTo>
                  <a:lnTo>
                    <a:pt x="621792" y="0"/>
                  </a:lnTo>
                  <a:lnTo>
                    <a:pt x="621792" y="54101"/>
                  </a:lnTo>
                  <a:lnTo>
                    <a:pt x="0" y="54101"/>
                  </a:lnTo>
                  <a:lnTo>
                    <a:pt x="0" y="161543"/>
                  </a:lnTo>
                  <a:lnTo>
                    <a:pt x="621792" y="161543"/>
                  </a:lnTo>
                  <a:lnTo>
                    <a:pt x="621792" y="215645"/>
                  </a:lnTo>
                  <a:lnTo>
                    <a:pt x="890778" y="108203"/>
                  </a:lnTo>
                  <a:close/>
                </a:path>
              </a:pathLst>
            </a:custGeom>
            <a:solidFill>
              <a:srgbClr val="FD3F5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4" name="object 37">
              <a:extLst>
                <a:ext uri="{FF2B5EF4-FFF2-40B4-BE49-F238E27FC236}">
                  <a16:creationId xmlns:a16="http://schemas.microsoft.com/office/drawing/2014/main" id="{F1BF161C-6BBF-38BA-23FF-2B57DC41C928}"/>
                </a:ext>
              </a:extLst>
            </p:cNvPr>
            <p:cNvSpPr/>
            <p:nvPr/>
          </p:nvSpPr>
          <p:spPr>
            <a:xfrm>
              <a:off x="4751831" y="2993898"/>
              <a:ext cx="2970530" cy="215900"/>
            </a:xfrm>
            <a:custGeom>
              <a:avLst/>
              <a:gdLst/>
              <a:ahLst/>
              <a:cxnLst/>
              <a:rect l="l" t="t" r="r" b="b"/>
              <a:pathLst>
                <a:path w="2970529" h="215900">
                  <a:moveTo>
                    <a:pt x="2970276" y="108203"/>
                  </a:moveTo>
                  <a:lnTo>
                    <a:pt x="2700528" y="0"/>
                  </a:lnTo>
                  <a:lnTo>
                    <a:pt x="2700528" y="54101"/>
                  </a:lnTo>
                  <a:lnTo>
                    <a:pt x="0" y="54101"/>
                  </a:lnTo>
                  <a:lnTo>
                    <a:pt x="0" y="161543"/>
                  </a:lnTo>
                  <a:lnTo>
                    <a:pt x="2700528" y="161543"/>
                  </a:lnTo>
                  <a:lnTo>
                    <a:pt x="2700528" y="215645"/>
                  </a:lnTo>
                  <a:lnTo>
                    <a:pt x="2970276" y="108203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5" name="object 38">
              <a:extLst>
                <a:ext uri="{FF2B5EF4-FFF2-40B4-BE49-F238E27FC236}">
                  <a16:creationId xmlns:a16="http://schemas.microsoft.com/office/drawing/2014/main" id="{C9EF7DA0-E845-2B5C-2FE5-97DBE0381E1B}"/>
                </a:ext>
              </a:extLst>
            </p:cNvPr>
            <p:cNvSpPr/>
            <p:nvPr/>
          </p:nvSpPr>
          <p:spPr>
            <a:xfrm>
              <a:off x="8338565" y="2995422"/>
              <a:ext cx="581660" cy="197485"/>
            </a:xfrm>
            <a:custGeom>
              <a:avLst/>
              <a:gdLst/>
              <a:ahLst/>
              <a:cxnLst/>
              <a:rect l="l" t="t" r="r" b="b"/>
              <a:pathLst>
                <a:path w="581659" h="197485">
                  <a:moveTo>
                    <a:pt x="581406" y="98297"/>
                  </a:moveTo>
                  <a:lnTo>
                    <a:pt x="426720" y="0"/>
                  </a:lnTo>
                  <a:lnTo>
                    <a:pt x="426720" y="49529"/>
                  </a:lnTo>
                  <a:lnTo>
                    <a:pt x="0" y="49529"/>
                  </a:lnTo>
                  <a:lnTo>
                    <a:pt x="0" y="147827"/>
                  </a:lnTo>
                  <a:lnTo>
                    <a:pt x="426720" y="147827"/>
                  </a:lnTo>
                  <a:lnTo>
                    <a:pt x="426720" y="197357"/>
                  </a:lnTo>
                  <a:lnTo>
                    <a:pt x="581406" y="98297"/>
                  </a:lnTo>
                  <a:close/>
                </a:path>
              </a:pathLst>
            </a:custGeom>
            <a:solidFill>
              <a:srgbClr val="FF99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6" name="object 39">
            <a:extLst>
              <a:ext uri="{FF2B5EF4-FFF2-40B4-BE49-F238E27FC236}">
                <a16:creationId xmlns:a16="http://schemas.microsoft.com/office/drawing/2014/main" id="{8EAE5033-A8B5-7955-5636-37D5A0422BC9}"/>
              </a:ext>
            </a:extLst>
          </p:cNvPr>
          <p:cNvSpPr txBox="1"/>
          <p:nvPr/>
        </p:nvSpPr>
        <p:spPr>
          <a:xfrm>
            <a:off x="5968143" y="5638991"/>
            <a:ext cx="1071245" cy="2266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3810">
              <a:lnSpc>
                <a:spcPct val="101499"/>
              </a:lnSpc>
              <a:spcBef>
                <a:spcPts val="95"/>
              </a:spcBef>
            </a:pP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（※）</a:t>
            </a:r>
            <a:r>
              <a:rPr sz="650" b="1" spc="-5" dirty="0">
                <a:solidFill>
                  <a:srgbClr val="FF0000"/>
                </a:solidFill>
                <a:latin typeface="Meiryo UI"/>
                <a:cs typeface="Meiryo UI"/>
              </a:rPr>
              <a:t>事前の選考による不採択課題に対する審査結果通知</a:t>
            </a:r>
            <a:endParaRPr sz="650">
              <a:latin typeface="Meiryo UI"/>
              <a:cs typeface="Meiryo UI"/>
            </a:endParaRPr>
          </a:p>
        </p:txBody>
      </p:sp>
      <p:sp>
        <p:nvSpPr>
          <p:cNvPr id="127" name="object 40">
            <a:extLst>
              <a:ext uri="{FF2B5EF4-FFF2-40B4-BE49-F238E27FC236}">
                <a16:creationId xmlns:a16="http://schemas.microsoft.com/office/drawing/2014/main" id="{A037E061-DB6E-1D7F-2B3B-AE2D432C7B06}"/>
              </a:ext>
            </a:extLst>
          </p:cNvPr>
          <p:cNvSpPr txBox="1"/>
          <p:nvPr/>
        </p:nvSpPr>
        <p:spPr>
          <a:xfrm>
            <a:off x="6384192" y="5496497"/>
            <a:ext cx="276860" cy="12636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650" b="1" spc="-25" dirty="0">
                <a:solidFill>
                  <a:srgbClr val="FF0000"/>
                </a:solidFill>
                <a:latin typeface="Meiryo UI"/>
                <a:cs typeface="Meiryo UI"/>
              </a:rPr>
              <a:t>（※）</a:t>
            </a:r>
            <a:endParaRPr sz="650">
              <a:latin typeface="Meiryo UI"/>
              <a:cs typeface="Meiryo UI"/>
            </a:endParaRPr>
          </a:p>
        </p:txBody>
      </p:sp>
      <p:sp>
        <p:nvSpPr>
          <p:cNvPr id="128" name="object 60">
            <a:extLst>
              <a:ext uri="{FF2B5EF4-FFF2-40B4-BE49-F238E27FC236}">
                <a16:creationId xmlns:a16="http://schemas.microsoft.com/office/drawing/2014/main" id="{F577C009-36F9-EE41-B559-34BBA7813C08}"/>
              </a:ext>
            </a:extLst>
          </p:cNvPr>
          <p:cNvSpPr/>
          <p:nvPr/>
        </p:nvSpPr>
        <p:spPr>
          <a:xfrm>
            <a:off x="60099" y="6176203"/>
            <a:ext cx="1870710" cy="711835"/>
          </a:xfrm>
          <a:custGeom>
            <a:avLst/>
            <a:gdLst/>
            <a:ahLst/>
            <a:cxnLst/>
            <a:rect l="l" t="t" r="r" b="b"/>
            <a:pathLst>
              <a:path w="1870710" h="711835">
                <a:moveTo>
                  <a:pt x="1870710" y="648462"/>
                </a:moveTo>
                <a:lnTo>
                  <a:pt x="1870710" y="63246"/>
                </a:lnTo>
                <a:lnTo>
                  <a:pt x="1865757" y="38576"/>
                </a:lnTo>
                <a:lnTo>
                  <a:pt x="1852231" y="18478"/>
                </a:lnTo>
                <a:lnTo>
                  <a:pt x="1832133" y="4953"/>
                </a:lnTo>
                <a:lnTo>
                  <a:pt x="1807464" y="0"/>
                </a:lnTo>
                <a:lnTo>
                  <a:pt x="63246" y="0"/>
                </a:lnTo>
                <a:lnTo>
                  <a:pt x="38576" y="4953"/>
                </a:lnTo>
                <a:lnTo>
                  <a:pt x="18478" y="18478"/>
                </a:lnTo>
                <a:lnTo>
                  <a:pt x="4952" y="38576"/>
                </a:lnTo>
                <a:lnTo>
                  <a:pt x="0" y="63246"/>
                </a:lnTo>
                <a:lnTo>
                  <a:pt x="0" y="648462"/>
                </a:lnTo>
                <a:lnTo>
                  <a:pt x="4953" y="673131"/>
                </a:lnTo>
                <a:lnTo>
                  <a:pt x="18478" y="693229"/>
                </a:lnTo>
                <a:lnTo>
                  <a:pt x="38576" y="706755"/>
                </a:lnTo>
                <a:lnTo>
                  <a:pt x="63246" y="711708"/>
                </a:lnTo>
                <a:lnTo>
                  <a:pt x="1807464" y="711708"/>
                </a:lnTo>
                <a:lnTo>
                  <a:pt x="1832133" y="706755"/>
                </a:lnTo>
                <a:lnTo>
                  <a:pt x="1852231" y="693229"/>
                </a:lnTo>
                <a:lnTo>
                  <a:pt x="1865757" y="673131"/>
                </a:lnTo>
                <a:lnTo>
                  <a:pt x="1870710" y="648462"/>
                </a:lnTo>
                <a:close/>
              </a:path>
            </a:pathLst>
          </a:custGeom>
          <a:solidFill>
            <a:srgbClr val="D6E3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61">
            <a:extLst>
              <a:ext uri="{FF2B5EF4-FFF2-40B4-BE49-F238E27FC236}">
                <a16:creationId xmlns:a16="http://schemas.microsoft.com/office/drawing/2014/main" id="{42D7F9E5-FD52-D79F-16AB-E4B646EAC059}"/>
              </a:ext>
            </a:extLst>
          </p:cNvPr>
          <p:cNvSpPr txBox="1"/>
          <p:nvPr/>
        </p:nvSpPr>
        <p:spPr>
          <a:xfrm>
            <a:off x="153825" y="6204651"/>
            <a:ext cx="1065376" cy="631583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R="21590" algn="l">
              <a:lnSpc>
                <a:spcPct val="100000"/>
              </a:lnSpc>
              <a:spcBef>
                <a:spcPts val="125"/>
              </a:spcBef>
            </a:pPr>
            <a:r>
              <a:rPr sz="800" spc="-10" dirty="0">
                <a:latin typeface="Meiryo UI"/>
                <a:cs typeface="Meiryo UI"/>
              </a:rPr>
              <a:t>研究成果公開促進費</a:t>
            </a:r>
            <a:endParaRPr sz="800" dirty="0">
              <a:latin typeface="Meiryo UI"/>
              <a:cs typeface="Meiryo UI"/>
            </a:endParaRPr>
          </a:p>
          <a:p>
            <a:pPr marR="5080" indent="88900" algn="l">
              <a:lnSpc>
                <a:spcPct val="100000"/>
              </a:lnSpc>
              <a:spcBef>
                <a:spcPts val="30"/>
              </a:spcBef>
            </a:pPr>
            <a:r>
              <a:rPr sz="800" spc="-10" dirty="0">
                <a:latin typeface="Meiryo UI"/>
                <a:cs typeface="Meiryo UI"/>
              </a:rPr>
              <a:t>・研究成果公開発表</a:t>
            </a:r>
            <a:endParaRPr sz="800" dirty="0">
              <a:latin typeface="Meiryo UI"/>
              <a:cs typeface="Meiryo UI"/>
            </a:endParaRPr>
          </a:p>
          <a:p>
            <a:pPr marR="5080" indent="88900" algn="l">
              <a:lnSpc>
                <a:spcPct val="100000"/>
              </a:lnSpc>
              <a:spcBef>
                <a:spcPts val="30"/>
              </a:spcBef>
            </a:pPr>
            <a:r>
              <a:rPr sz="800" spc="-10" dirty="0">
                <a:latin typeface="Meiryo UI"/>
                <a:cs typeface="Meiryo UI"/>
              </a:rPr>
              <a:t>・</a:t>
            </a:r>
            <a:r>
              <a:rPr sz="800" spc="-10" dirty="0" err="1">
                <a:latin typeface="Meiryo UI"/>
                <a:cs typeface="Meiryo UI"/>
              </a:rPr>
              <a:t>国際情報発信強化</a:t>
            </a:r>
            <a:endParaRPr lang="en-US" sz="800" spc="-10" dirty="0">
              <a:latin typeface="Meiryo UI"/>
              <a:cs typeface="Meiryo UI"/>
            </a:endParaRPr>
          </a:p>
          <a:p>
            <a:pPr marR="5080" indent="88900" algn="l">
              <a:lnSpc>
                <a:spcPct val="100000"/>
              </a:lnSpc>
              <a:spcBef>
                <a:spcPts val="30"/>
              </a:spcBef>
            </a:pPr>
            <a:r>
              <a:rPr sz="800" spc="-10" dirty="0">
                <a:latin typeface="Meiryo UI"/>
                <a:cs typeface="Meiryo UI"/>
              </a:rPr>
              <a:t>・</a:t>
            </a:r>
            <a:r>
              <a:rPr sz="800" spc="-10" dirty="0" err="1">
                <a:latin typeface="Meiryo UI"/>
                <a:cs typeface="Meiryo UI"/>
              </a:rPr>
              <a:t>学術図書</a:t>
            </a:r>
            <a:endParaRPr lang="en-US" sz="800" spc="-10" dirty="0">
              <a:latin typeface="Meiryo UI"/>
              <a:cs typeface="Meiryo UI"/>
            </a:endParaRPr>
          </a:p>
          <a:p>
            <a:pPr marR="5080" indent="88900" algn="l">
              <a:lnSpc>
                <a:spcPct val="100000"/>
              </a:lnSpc>
              <a:spcBef>
                <a:spcPts val="30"/>
              </a:spcBef>
            </a:pPr>
            <a:r>
              <a:rPr sz="800" spc="-10" dirty="0">
                <a:latin typeface="Meiryo UI"/>
                <a:cs typeface="Meiryo UI"/>
              </a:rPr>
              <a:t>・データベース</a:t>
            </a:r>
            <a:endParaRPr sz="800" dirty="0">
              <a:latin typeface="Meiryo UI"/>
              <a:cs typeface="Meiryo UI"/>
            </a:endParaRPr>
          </a:p>
        </p:txBody>
      </p:sp>
      <p:sp>
        <p:nvSpPr>
          <p:cNvPr id="130" name="object 62">
            <a:extLst>
              <a:ext uri="{FF2B5EF4-FFF2-40B4-BE49-F238E27FC236}">
                <a16:creationId xmlns:a16="http://schemas.microsoft.com/office/drawing/2014/main" id="{DE1C0F05-9CE2-FC72-AE47-6171AD5A87D2}"/>
              </a:ext>
            </a:extLst>
          </p:cNvPr>
          <p:cNvSpPr txBox="1"/>
          <p:nvPr/>
        </p:nvSpPr>
        <p:spPr>
          <a:xfrm>
            <a:off x="4973728" y="6272470"/>
            <a:ext cx="745490" cy="12636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650" b="1" spc="-10" dirty="0">
                <a:solidFill>
                  <a:srgbClr val="001F5F"/>
                </a:solidFill>
                <a:latin typeface="Meiryo UI"/>
                <a:cs typeface="Meiryo UI"/>
              </a:rPr>
              <a:t>書面審査/合議審査</a:t>
            </a:r>
            <a:endParaRPr sz="650">
              <a:latin typeface="Meiryo UI"/>
              <a:cs typeface="Meiryo UI"/>
            </a:endParaRPr>
          </a:p>
        </p:txBody>
      </p:sp>
      <p:sp>
        <p:nvSpPr>
          <p:cNvPr id="131" name="object 63">
            <a:extLst>
              <a:ext uri="{FF2B5EF4-FFF2-40B4-BE49-F238E27FC236}">
                <a16:creationId xmlns:a16="http://schemas.microsoft.com/office/drawing/2014/main" id="{3D434D2D-1846-65D2-9CA0-48C6BA4F6D02}"/>
              </a:ext>
            </a:extLst>
          </p:cNvPr>
          <p:cNvSpPr txBox="1"/>
          <p:nvPr/>
        </p:nvSpPr>
        <p:spPr>
          <a:xfrm>
            <a:off x="8183196" y="6288840"/>
            <a:ext cx="109220" cy="360680"/>
          </a:xfrm>
          <a:prstGeom prst="rect">
            <a:avLst/>
          </a:prstGeom>
        </p:spPr>
        <p:txBody>
          <a:bodyPr vert="eaVert" wrap="square" lIns="0" tIns="0" rIns="0" bIns="0" rtlCol="0">
            <a:spAutoFit/>
          </a:bodyPr>
          <a:lstStyle/>
          <a:p>
            <a:pPr marL="12700">
              <a:lnSpc>
                <a:spcPct val="70000"/>
              </a:lnSpc>
            </a:pPr>
            <a:r>
              <a:rPr sz="650" b="1" spc="-5" dirty="0">
                <a:solidFill>
                  <a:srgbClr val="FF0000"/>
                </a:solidFill>
                <a:latin typeface="Meiryo UI"/>
                <a:cs typeface="Meiryo UI"/>
              </a:rPr>
              <a:t>交</a:t>
            </a: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付</a:t>
            </a:r>
            <a:r>
              <a:rPr sz="650" b="1" spc="-5" dirty="0">
                <a:solidFill>
                  <a:srgbClr val="FF0000"/>
                </a:solidFill>
                <a:latin typeface="Meiryo UI"/>
                <a:cs typeface="Meiryo UI"/>
              </a:rPr>
              <a:t>決</a:t>
            </a: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定</a:t>
            </a:r>
            <a:endParaRPr sz="650">
              <a:latin typeface="Meiryo UI"/>
              <a:cs typeface="Meiryo UI"/>
            </a:endParaRPr>
          </a:p>
        </p:txBody>
      </p:sp>
      <p:sp>
        <p:nvSpPr>
          <p:cNvPr id="132" name="object 64">
            <a:extLst>
              <a:ext uri="{FF2B5EF4-FFF2-40B4-BE49-F238E27FC236}">
                <a16:creationId xmlns:a16="http://schemas.microsoft.com/office/drawing/2014/main" id="{A2A2A05E-BB28-2727-5E17-642913A845A1}"/>
              </a:ext>
            </a:extLst>
          </p:cNvPr>
          <p:cNvSpPr txBox="1"/>
          <p:nvPr/>
        </p:nvSpPr>
        <p:spPr>
          <a:xfrm>
            <a:off x="7285635" y="6261037"/>
            <a:ext cx="360680" cy="12636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650" b="1" spc="-15" dirty="0">
                <a:solidFill>
                  <a:srgbClr val="001F5F"/>
                </a:solidFill>
                <a:latin typeface="Meiryo UI"/>
                <a:cs typeface="Meiryo UI"/>
              </a:rPr>
              <a:t>交付申請</a:t>
            </a:r>
            <a:endParaRPr sz="650">
              <a:latin typeface="Meiryo UI"/>
              <a:cs typeface="Meiryo UI"/>
            </a:endParaRPr>
          </a:p>
        </p:txBody>
      </p:sp>
      <p:sp>
        <p:nvSpPr>
          <p:cNvPr id="133" name="object 65">
            <a:extLst>
              <a:ext uri="{FF2B5EF4-FFF2-40B4-BE49-F238E27FC236}">
                <a16:creationId xmlns:a16="http://schemas.microsoft.com/office/drawing/2014/main" id="{54F9F2A4-5D35-550C-0914-382086731A33}"/>
              </a:ext>
            </a:extLst>
          </p:cNvPr>
          <p:cNvSpPr txBox="1"/>
          <p:nvPr/>
        </p:nvSpPr>
        <p:spPr>
          <a:xfrm>
            <a:off x="7047821" y="6305604"/>
            <a:ext cx="109220" cy="360680"/>
          </a:xfrm>
          <a:prstGeom prst="rect">
            <a:avLst/>
          </a:prstGeom>
        </p:spPr>
        <p:txBody>
          <a:bodyPr vert="eaVert" wrap="square" lIns="0" tIns="0" rIns="0" bIns="0" rtlCol="0">
            <a:spAutoFit/>
          </a:bodyPr>
          <a:lstStyle/>
          <a:p>
            <a:pPr marL="12700">
              <a:lnSpc>
                <a:spcPct val="70000"/>
              </a:lnSpc>
            </a:pPr>
            <a:r>
              <a:rPr sz="650" b="1" spc="-5" dirty="0">
                <a:solidFill>
                  <a:srgbClr val="FF0000"/>
                </a:solidFill>
                <a:latin typeface="Meiryo UI"/>
                <a:cs typeface="Meiryo UI"/>
              </a:rPr>
              <a:t>交</a:t>
            </a: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付</a:t>
            </a:r>
            <a:r>
              <a:rPr sz="650" b="1" spc="-5" dirty="0">
                <a:solidFill>
                  <a:srgbClr val="FF0000"/>
                </a:solidFill>
                <a:latin typeface="Meiryo UI"/>
                <a:cs typeface="Meiryo UI"/>
              </a:rPr>
              <a:t>内</a:t>
            </a: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定</a:t>
            </a:r>
            <a:endParaRPr sz="650">
              <a:latin typeface="Meiryo UI"/>
              <a:cs typeface="Meiryo UI"/>
            </a:endParaRPr>
          </a:p>
        </p:txBody>
      </p:sp>
      <p:sp>
        <p:nvSpPr>
          <p:cNvPr id="134" name="object 66">
            <a:extLst>
              <a:ext uri="{FF2B5EF4-FFF2-40B4-BE49-F238E27FC236}">
                <a16:creationId xmlns:a16="http://schemas.microsoft.com/office/drawing/2014/main" id="{0253EF94-52BB-E48B-D441-1814B4755CD8}"/>
              </a:ext>
            </a:extLst>
          </p:cNvPr>
          <p:cNvSpPr txBox="1"/>
          <p:nvPr/>
        </p:nvSpPr>
        <p:spPr>
          <a:xfrm>
            <a:off x="3608988" y="6272470"/>
            <a:ext cx="193040" cy="12636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650" b="1" spc="-25" dirty="0">
                <a:solidFill>
                  <a:srgbClr val="001F5F"/>
                </a:solidFill>
                <a:latin typeface="Meiryo UI"/>
                <a:cs typeface="Meiryo UI"/>
              </a:rPr>
              <a:t>公募</a:t>
            </a:r>
            <a:endParaRPr sz="650">
              <a:latin typeface="Meiryo UI"/>
              <a:cs typeface="Meiryo UI"/>
            </a:endParaRPr>
          </a:p>
        </p:txBody>
      </p:sp>
      <p:sp>
        <p:nvSpPr>
          <p:cNvPr id="135" name="object 67">
            <a:extLst>
              <a:ext uri="{FF2B5EF4-FFF2-40B4-BE49-F238E27FC236}">
                <a16:creationId xmlns:a16="http://schemas.microsoft.com/office/drawing/2014/main" id="{255CBAE4-2DB0-C74A-3DEB-DAFAFBD6177D}"/>
              </a:ext>
            </a:extLst>
          </p:cNvPr>
          <p:cNvSpPr txBox="1"/>
          <p:nvPr/>
        </p:nvSpPr>
        <p:spPr>
          <a:xfrm>
            <a:off x="4291669" y="6372727"/>
            <a:ext cx="109220" cy="193040"/>
          </a:xfrm>
          <a:prstGeom prst="rect">
            <a:avLst/>
          </a:prstGeom>
        </p:spPr>
        <p:txBody>
          <a:bodyPr vert="eaVert" wrap="square" lIns="0" tIns="0" rIns="0" bIns="0" rtlCol="0">
            <a:spAutoFit/>
          </a:bodyPr>
          <a:lstStyle/>
          <a:p>
            <a:pPr marL="12700">
              <a:lnSpc>
                <a:spcPct val="70000"/>
              </a:lnSpc>
            </a:pPr>
            <a:r>
              <a:rPr sz="650" b="1" spc="-5" dirty="0">
                <a:solidFill>
                  <a:srgbClr val="FF0000"/>
                </a:solidFill>
                <a:latin typeface="Meiryo UI"/>
                <a:cs typeface="Meiryo UI"/>
              </a:rPr>
              <a:t>受</a:t>
            </a: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付</a:t>
            </a:r>
            <a:endParaRPr sz="650">
              <a:latin typeface="Meiryo UI"/>
              <a:cs typeface="Meiryo UI"/>
            </a:endParaRPr>
          </a:p>
        </p:txBody>
      </p:sp>
      <p:grpSp>
        <p:nvGrpSpPr>
          <p:cNvPr id="136" name="object 68">
            <a:extLst>
              <a:ext uri="{FF2B5EF4-FFF2-40B4-BE49-F238E27FC236}">
                <a16:creationId xmlns:a16="http://schemas.microsoft.com/office/drawing/2014/main" id="{DC769409-A3F8-A39C-FF6A-0ACE8880B44F}"/>
              </a:ext>
            </a:extLst>
          </p:cNvPr>
          <p:cNvGrpSpPr/>
          <p:nvPr/>
        </p:nvGrpSpPr>
        <p:grpSpPr>
          <a:xfrm>
            <a:off x="3398420" y="6366703"/>
            <a:ext cx="3432175" cy="215900"/>
            <a:chOff x="3366515" y="4936235"/>
            <a:chExt cx="3432175" cy="215900"/>
          </a:xfrm>
        </p:grpSpPr>
        <p:sp>
          <p:nvSpPr>
            <p:cNvPr id="137" name="object 69">
              <a:extLst>
                <a:ext uri="{FF2B5EF4-FFF2-40B4-BE49-F238E27FC236}">
                  <a16:creationId xmlns:a16="http://schemas.microsoft.com/office/drawing/2014/main" id="{EEF4D3C7-E82F-DF95-77E9-60EB889A1E24}"/>
                </a:ext>
              </a:extLst>
            </p:cNvPr>
            <p:cNvSpPr/>
            <p:nvPr/>
          </p:nvSpPr>
          <p:spPr>
            <a:xfrm>
              <a:off x="3366515" y="4936235"/>
              <a:ext cx="890905" cy="215900"/>
            </a:xfrm>
            <a:custGeom>
              <a:avLst/>
              <a:gdLst/>
              <a:ahLst/>
              <a:cxnLst/>
              <a:rect l="l" t="t" r="r" b="b"/>
              <a:pathLst>
                <a:path w="890904" h="215900">
                  <a:moveTo>
                    <a:pt x="890778" y="108203"/>
                  </a:moveTo>
                  <a:lnTo>
                    <a:pt x="621030" y="0"/>
                  </a:lnTo>
                  <a:lnTo>
                    <a:pt x="621030" y="54101"/>
                  </a:lnTo>
                  <a:lnTo>
                    <a:pt x="0" y="54101"/>
                  </a:lnTo>
                  <a:lnTo>
                    <a:pt x="0" y="161543"/>
                  </a:lnTo>
                  <a:lnTo>
                    <a:pt x="621030" y="161543"/>
                  </a:lnTo>
                  <a:lnTo>
                    <a:pt x="621030" y="215645"/>
                  </a:lnTo>
                  <a:lnTo>
                    <a:pt x="890778" y="108203"/>
                  </a:lnTo>
                  <a:close/>
                </a:path>
              </a:pathLst>
            </a:custGeom>
            <a:solidFill>
              <a:srgbClr val="FD3F5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8" name="object 70">
              <a:extLst>
                <a:ext uri="{FF2B5EF4-FFF2-40B4-BE49-F238E27FC236}">
                  <a16:creationId xmlns:a16="http://schemas.microsoft.com/office/drawing/2014/main" id="{B2253C6E-35DC-C351-15C4-ACF7B20018B6}"/>
                </a:ext>
              </a:extLst>
            </p:cNvPr>
            <p:cNvSpPr/>
            <p:nvPr/>
          </p:nvSpPr>
          <p:spPr>
            <a:xfrm>
              <a:off x="4769357" y="4936235"/>
              <a:ext cx="2029460" cy="215900"/>
            </a:xfrm>
            <a:custGeom>
              <a:avLst/>
              <a:gdLst/>
              <a:ahLst/>
              <a:cxnLst/>
              <a:rect l="l" t="t" r="r" b="b"/>
              <a:pathLst>
                <a:path w="2029459" h="215900">
                  <a:moveTo>
                    <a:pt x="2029206" y="108204"/>
                  </a:moveTo>
                  <a:lnTo>
                    <a:pt x="1759458" y="0"/>
                  </a:lnTo>
                  <a:lnTo>
                    <a:pt x="1759458" y="54102"/>
                  </a:lnTo>
                  <a:lnTo>
                    <a:pt x="0" y="54102"/>
                  </a:lnTo>
                  <a:lnTo>
                    <a:pt x="0" y="161544"/>
                  </a:lnTo>
                  <a:lnTo>
                    <a:pt x="1759458" y="161544"/>
                  </a:lnTo>
                  <a:lnTo>
                    <a:pt x="1759458" y="215646"/>
                  </a:lnTo>
                  <a:lnTo>
                    <a:pt x="2029206" y="108204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9" name="object 71">
            <a:extLst>
              <a:ext uri="{FF2B5EF4-FFF2-40B4-BE49-F238E27FC236}">
                <a16:creationId xmlns:a16="http://schemas.microsoft.com/office/drawing/2014/main" id="{0E790A51-5CC5-1A8A-ABB8-765667B47958}"/>
              </a:ext>
            </a:extLst>
          </p:cNvPr>
          <p:cNvSpPr txBox="1"/>
          <p:nvPr/>
        </p:nvSpPr>
        <p:spPr>
          <a:xfrm>
            <a:off x="6865701" y="6221277"/>
            <a:ext cx="109220" cy="528955"/>
          </a:xfrm>
          <a:prstGeom prst="rect">
            <a:avLst/>
          </a:prstGeom>
        </p:spPr>
        <p:txBody>
          <a:bodyPr vert="eaVert" wrap="square" lIns="0" tIns="0" rIns="0" bIns="0" rtlCol="0">
            <a:spAutoFit/>
          </a:bodyPr>
          <a:lstStyle/>
          <a:p>
            <a:pPr marL="12700">
              <a:lnSpc>
                <a:spcPct val="70000"/>
              </a:lnSpc>
            </a:pP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審</a:t>
            </a:r>
            <a:r>
              <a:rPr sz="650" b="1" spc="-5" dirty="0">
                <a:solidFill>
                  <a:srgbClr val="FF0000"/>
                </a:solidFill>
                <a:latin typeface="Meiryo UI"/>
                <a:cs typeface="Meiryo UI"/>
              </a:rPr>
              <a:t>査</a:t>
            </a: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結</a:t>
            </a:r>
            <a:r>
              <a:rPr sz="650" b="1" spc="-5" dirty="0">
                <a:solidFill>
                  <a:srgbClr val="FF0000"/>
                </a:solidFill>
                <a:latin typeface="Meiryo UI"/>
                <a:cs typeface="Meiryo UI"/>
              </a:rPr>
              <a:t>果通</a:t>
            </a: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知</a:t>
            </a:r>
            <a:endParaRPr sz="650">
              <a:latin typeface="Meiryo UI"/>
              <a:cs typeface="Meiryo UI"/>
            </a:endParaRPr>
          </a:p>
        </p:txBody>
      </p:sp>
      <p:sp>
        <p:nvSpPr>
          <p:cNvPr id="140" name="object 73">
            <a:extLst>
              <a:ext uri="{FF2B5EF4-FFF2-40B4-BE49-F238E27FC236}">
                <a16:creationId xmlns:a16="http://schemas.microsoft.com/office/drawing/2014/main" id="{8ECCDA46-E5B6-8E70-E4BA-0AA63925FD74}"/>
              </a:ext>
            </a:extLst>
          </p:cNvPr>
          <p:cNvSpPr/>
          <p:nvPr/>
        </p:nvSpPr>
        <p:spPr>
          <a:xfrm>
            <a:off x="7232043" y="6365942"/>
            <a:ext cx="802640" cy="231140"/>
          </a:xfrm>
          <a:custGeom>
            <a:avLst/>
            <a:gdLst/>
            <a:ahLst/>
            <a:cxnLst/>
            <a:rect l="l" t="t" r="r" b="b"/>
            <a:pathLst>
              <a:path w="802640" h="231139">
                <a:moveTo>
                  <a:pt x="802386" y="115823"/>
                </a:moveTo>
                <a:lnTo>
                  <a:pt x="622554" y="0"/>
                </a:lnTo>
                <a:lnTo>
                  <a:pt x="622554" y="57911"/>
                </a:lnTo>
                <a:lnTo>
                  <a:pt x="0" y="57912"/>
                </a:lnTo>
                <a:lnTo>
                  <a:pt x="0" y="172974"/>
                </a:lnTo>
                <a:lnTo>
                  <a:pt x="622554" y="172974"/>
                </a:lnTo>
                <a:lnTo>
                  <a:pt x="622554" y="230886"/>
                </a:lnTo>
                <a:lnTo>
                  <a:pt x="802386" y="115823"/>
                </a:lnTo>
                <a:close/>
              </a:path>
            </a:pathLst>
          </a:custGeom>
          <a:solidFill>
            <a:srgbClr val="FF99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5CB6294E-330F-3044-AD3D-85ED5AD32CCC}"/>
              </a:ext>
            </a:extLst>
          </p:cNvPr>
          <p:cNvSpPr txBox="1"/>
          <p:nvPr/>
        </p:nvSpPr>
        <p:spPr>
          <a:xfrm>
            <a:off x="1008893" y="7172295"/>
            <a:ext cx="8439907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984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altLang="ja-JP" sz="10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ＭＳ Ｐゴシック"/>
              </a:rPr>
              <a:t>JSPS</a:t>
            </a:r>
            <a:r>
              <a:rPr lang="ja-JP" altLang="en-US" sz="10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ＭＳ Ｐゴシック"/>
              </a:rPr>
              <a:t>の</a:t>
            </a:r>
            <a:r>
              <a:rPr lang="en-US" altLang="ja-JP" sz="10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ＭＳ Ｐゴシック"/>
              </a:rPr>
              <a:t>Web</a:t>
            </a:r>
            <a:r>
              <a:rPr lang="ja-JP" altLang="en-US" sz="10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ＭＳ Ｐゴシック"/>
              </a:rPr>
              <a:t>ページのデータを元にしておりますが、詳細日付が未発表のものについては、日付は記載しておりません。</a:t>
            </a:r>
          </a:p>
          <a:p>
            <a:pPr marL="2984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ja-JP" altLang="en-US" sz="10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ＭＳ Ｐゴシック"/>
              </a:rPr>
              <a:t>あくまで目安としてご覧頂き、詳細は必ず、各研究種目の公募要領を確認してください。</a:t>
            </a:r>
          </a:p>
          <a:p>
            <a:pPr marL="2984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ja-JP" altLang="en-US" sz="10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ＭＳ Ｐゴシック"/>
              </a:rPr>
              <a:t>学内締切等は、研究支援センターの学内向け</a:t>
            </a:r>
            <a:r>
              <a:rPr lang="en-US" altLang="ja-JP" sz="10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ＭＳ Ｐゴシック"/>
              </a:rPr>
              <a:t>Web</a:t>
            </a:r>
            <a:r>
              <a:rPr lang="ja-JP" altLang="en-US" sz="10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ＭＳ Ｐゴシック"/>
              </a:rPr>
              <a:t>ページ、</a:t>
            </a:r>
            <a:r>
              <a:rPr lang="en-US" altLang="ja-JP" sz="10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ＭＳ Ｐゴシック"/>
              </a:rPr>
              <a:t>G-Port</a:t>
            </a:r>
            <a:r>
              <a:rPr lang="ja-JP" altLang="en-US" sz="10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ＭＳ Ｐゴシック"/>
              </a:rPr>
              <a:t>のメッセージなどでお知らせしています。不明点はお問い合わせください。</a:t>
            </a:r>
          </a:p>
        </p:txBody>
      </p:sp>
      <p:sp>
        <p:nvSpPr>
          <p:cNvPr id="46" name="object 40">
            <a:extLst>
              <a:ext uri="{FF2B5EF4-FFF2-40B4-BE49-F238E27FC236}">
                <a16:creationId xmlns:a16="http://schemas.microsoft.com/office/drawing/2014/main" id="{F6C127A8-55A1-8C53-E919-D001C1219E12}"/>
              </a:ext>
            </a:extLst>
          </p:cNvPr>
          <p:cNvSpPr txBox="1"/>
          <p:nvPr/>
        </p:nvSpPr>
        <p:spPr>
          <a:xfrm>
            <a:off x="3038982" y="2163879"/>
            <a:ext cx="769748" cy="1292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70000"/>
              </a:lnSpc>
            </a:pPr>
            <a:r>
              <a:rPr lang="ja-JP" altLang="en-US" sz="1200" b="1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〆</a:t>
            </a:r>
            <a:endParaRPr sz="1200" dirty="0">
              <a:solidFill>
                <a:srgbClr val="FF0000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47" name="object 40">
            <a:extLst>
              <a:ext uri="{FF2B5EF4-FFF2-40B4-BE49-F238E27FC236}">
                <a16:creationId xmlns:a16="http://schemas.microsoft.com/office/drawing/2014/main" id="{AC77D1F7-6625-D07B-9055-3986E863DE30}"/>
              </a:ext>
            </a:extLst>
          </p:cNvPr>
          <p:cNvSpPr txBox="1"/>
          <p:nvPr/>
        </p:nvSpPr>
        <p:spPr>
          <a:xfrm>
            <a:off x="3047520" y="3079785"/>
            <a:ext cx="769748" cy="1292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70000"/>
              </a:lnSpc>
            </a:pPr>
            <a:r>
              <a:rPr lang="ja-JP" altLang="en-US" sz="1200" b="1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〆</a:t>
            </a:r>
            <a:endParaRPr sz="1200" dirty="0">
              <a:solidFill>
                <a:srgbClr val="FF0000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57" name="object 40">
            <a:extLst>
              <a:ext uri="{FF2B5EF4-FFF2-40B4-BE49-F238E27FC236}">
                <a16:creationId xmlns:a16="http://schemas.microsoft.com/office/drawing/2014/main" id="{772BDD50-7DA5-72BF-CC20-D3A000C4AF93}"/>
              </a:ext>
            </a:extLst>
          </p:cNvPr>
          <p:cNvSpPr txBox="1"/>
          <p:nvPr/>
        </p:nvSpPr>
        <p:spPr>
          <a:xfrm>
            <a:off x="4288697" y="3880718"/>
            <a:ext cx="769748" cy="1292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70000"/>
              </a:lnSpc>
            </a:pPr>
            <a:r>
              <a:rPr lang="ja-JP" altLang="en-US" sz="1200" b="1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〆</a:t>
            </a:r>
            <a:endParaRPr sz="1200" dirty="0">
              <a:solidFill>
                <a:srgbClr val="FF0000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62" name="object 40">
            <a:extLst>
              <a:ext uri="{FF2B5EF4-FFF2-40B4-BE49-F238E27FC236}">
                <a16:creationId xmlns:a16="http://schemas.microsoft.com/office/drawing/2014/main" id="{040F5323-DF06-8D19-1932-6A93C1DF2F52}"/>
              </a:ext>
            </a:extLst>
          </p:cNvPr>
          <p:cNvSpPr txBox="1"/>
          <p:nvPr/>
        </p:nvSpPr>
        <p:spPr>
          <a:xfrm>
            <a:off x="4289573" y="4802617"/>
            <a:ext cx="769748" cy="1292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70000"/>
              </a:lnSpc>
            </a:pPr>
            <a:r>
              <a:rPr lang="ja-JP" altLang="en-US" sz="1200" b="1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〆</a:t>
            </a:r>
            <a:endParaRPr sz="1200" dirty="0">
              <a:solidFill>
                <a:srgbClr val="FF0000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71" name="object 40">
            <a:extLst>
              <a:ext uri="{FF2B5EF4-FFF2-40B4-BE49-F238E27FC236}">
                <a16:creationId xmlns:a16="http://schemas.microsoft.com/office/drawing/2014/main" id="{9E316C76-4AF4-D24F-8A30-B48217BA87CF}"/>
              </a:ext>
            </a:extLst>
          </p:cNvPr>
          <p:cNvSpPr txBox="1"/>
          <p:nvPr/>
        </p:nvSpPr>
        <p:spPr>
          <a:xfrm>
            <a:off x="4296527" y="5672310"/>
            <a:ext cx="769748" cy="1292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70000"/>
              </a:lnSpc>
            </a:pPr>
            <a:r>
              <a:rPr lang="ja-JP" altLang="en-US" sz="1200" b="1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〆</a:t>
            </a:r>
            <a:endParaRPr sz="1200" dirty="0">
              <a:solidFill>
                <a:srgbClr val="FF0000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77" name="object 40">
            <a:extLst>
              <a:ext uri="{FF2B5EF4-FFF2-40B4-BE49-F238E27FC236}">
                <a16:creationId xmlns:a16="http://schemas.microsoft.com/office/drawing/2014/main" id="{DA16F9C9-F6A8-73EB-FECB-302010F1DDF2}"/>
              </a:ext>
            </a:extLst>
          </p:cNvPr>
          <p:cNvSpPr txBox="1"/>
          <p:nvPr/>
        </p:nvSpPr>
        <p:spPr>
          <a:xfrm>
            <a:off x="4295651" y="6585078"/>
            <a:ext cx="769748" cy="1292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70000"/>
              </a:lnSpc>
            </a:pPr>
            <a:r>
              <a:rPr lang="ja-JP" altLang="en-US" sz="1200" b="1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〆</a:t>
            </a:r>
            <a:endParaRPr sz="1200" dirty="0">
              <a:solidFill>
                <a:srgbClr val="FF0000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3400" y="533400"/>
            <a:ext cx="8674608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14600" indent="-2514600" algn="l">
              <a:lnSpc>
                <a:spcPct val="100000"/>
              </a:lnSpc>
            </a:pPr>
            <a:r>
              <a:rPr lang="ja-JP" altLang="en-US" sz="1600" spc="-3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科研費スケジュール（２）</a:t>
            </a:r>
            <a:r>
              <a:rPr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（対象種目：学術変革領域研究（Ａ）、</a:t>
            </a:r>
            <a:r>
              <a:rPr sz="1600" dirty="0" err="1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学術変革領域研究（Ｂ</a:t>
            </a:r>
            <a:r>
              <a:rPr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）、</a:t>
            </a:r>
            <a:r>
              <a:rPr sz="1600" dirty="0" err="1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学術変革領域研究（Ａ</a:t>
            </a:r>
            <a:r>
              <a:rPr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） （</a:t>
            </a:r>
            <a:r>
              <a:rPr sz="1600" dirty="0" err="1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公募研究</a:t>
            </a:r>
            <a:r>
              <a:rPr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））</a:t>
            </a:r>
            <a:br>
              <a:rPr 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</a:br>
            <a:r>
              <a:rPr lang="en-US" altLang="ja-JP" sz="1200" spc="-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※</a:t>
            </a:r>
            <a:r>
              <a:rPr lang="ja-JP" altLang="en-US" sz="1200" b="1" spc="-50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〆</a:t>
            </a:r>
            <a:r>
              <a:rPr lang="ja-JP" altLang="en-US" sz="1200" spc="-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の正確な日付は</a:t>
            </a:r>
            <a:r>
              <a:rPr lang="en-US" altLang="ja-JP" sz="1200" spc="-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JSPS</a:t>
            </a:r>
            <a:r>
              <a:rPr lang="ja-JP" altLang="en-US" sz="1200" spc="-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の公式発表後に追記します。</a:t>
            </a:r>
            <a:endParaRPr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65532" y="2245258"/>
            <a:ext cx="9992995" cy="3317342"/>
            <a:chOff x="65532" y="2245258"/>
            <a:chExt cx="9992995" cy="3317342"/>
          </a:xfrm>
        </p:grpSpPr>
        <p:sp>
          <p:nvSpPr>
            <p:cNvPr id="4" name="object 4"/>
            <p:cNvSpPr/>
            <p:nvPr/>
          </p:nvSpPr>
          <p:spPr>
            <a:xfrm>
              <a:off x="1978914" y="2245613"/>
              <a:ext cx="0" cy="3316604"/>
            </a:xfrm>
            <a:custGeom>
              <a:avLst/>
              <a:gdLst/>
              <a:ahLst/>
              <a:cxnLst/>
              <a:rect l="l" t="t" r="r" b="b"/>
              <a:pathLst>
                <a:path h="3316604">
                  <a:moveTo>
                    <a:pt x="0" y="0"/>
                  </a:moveTo>
                  <a:lnTo>
                    <a:pt x="0" y="3316224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404109" y="2245613"/>
              <a:ext cx="425450" cy="3316604"/>
            </a:xfrm>
            <a:custGeom>
              <a:avLst/>
              <a:gdLst/>
              <a:ahLst/>
              <a:cxnLst/>
              <a:rect l="l" t="t" r="r" b="b"/>
              <a:pathLst>
                <a:path w="425450" h="3316604">
                  <a:moveTo>
                    <a:pt x="0" y="0"/>
                  </a:moveTo>
                  <a:lnTo>
                    <a:pt x="0" y="752093"/>
                  </a:lnTo>
                </a:path>
                <a:path w="425450" h="3316604">
                  <a:moveTo>
                    <a:pt x="0" y="3176778"/>
                  </a:moveTo>
                  <a:lnTo>
                    <a:pt x="0" y="3316224"/>
                  </a:lnTo>
                </a:path>
                <a:path w="425450" h="3316604">
                  <a:moveTo>
                    <a:pt x="425195" y="0"/>
                  </a:moveTo>
                  <a:lnTo>
                    <a:pt x="425195" y="752093"/>
                  </a:lnTo>
                </a:path>
                <a:path w="425450" h="3316604">
                  <a:moveTo>
                    <a:pt x="425195" y="3176778"/>
                  </a:moveTo>
                  <a:lnTo>
                    <a:pt x="425195" y="3316224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3254502" y="2245996"/>
              <a:ext cx="2977515" cy="3316604"/>
            </a:xfrm>
            <a:custGeom>
              <a:avLst/>
              <a:gdLst/>
              <a:ahLst/>
              <a:cxnLst/>
              <a:rect l="l" t="t" r="r" b="b"/>
              <a:pathLst>
                <a:path w="2977515" h="3316604">
                  <a:moveTo>
                    <a:pt x="0" y="0"/>
                  </a:moveTo>
                  <a:lnTo>
                    <a:pt x="0" y="752093"/>
                  </a:lnTo>
                </a:path>
                <a:path w="2977515" h="3316604">
                  <a:moveTo>
                    <a:pt x="0" y="3176778"/>
                  </a:moveTo>
                  <a:lnTo>
                    <a:pt x="0" y="3316224"/>
                  </a:lnTo>
                </a:path>
                <a:path w="2977515" h="3316604">
                  <a:moveTo>
                    <a:pt x="425196" y="0"/>
                  </a:moveTo>
                  <a:lnTo>
                    <a:pt x="425196" y="533399"/>
                  </a:lnTo>
                </a:path>
                <a:path w="2977515" h="3316604">
                  <a:moveTo>
                    <a:pt x="425196" y="3176778"/>
                  </a:moveTo>
                  <a:lnTo>
                    <a:pt x="425196" y="3316224"/>
                  </a:lnTo>
                </a:path>
                <a:path w="2977515" h="3316604">
                  <a:moveTo>
                    <a:pt x="425196" y="710183"/>
                  </a:moveTo>
                  <a:lnTo>
                    <a:pt x="425196" y="752093"/>
                  </a:lnTo>
                </a:path>
                <a:path w="2977515" h="3316604">
                  <a:moveTo>
                    <a:pt x="850392" y="0"/>
                  </a:moveTo>
                  <a:lnTo>
                    <a:pt x="850392" y="533399"/>
                  </a:lnTo>
                </a:path>
                <a:path w="2977515" h="3316604">
                  <a:moveTo>
                    <a:pt x="850392" y="3176778"/>
                  </a:moveTo>
                  <a:lnTo>
                    <a:pt x="850392" y="3316224"/>
                  </a:lnTo>
                </a:path>
                <a:path w="2977515" h="3316604">
                  <a:moveTo>
                    <a:pt x="850392" y="710183"/>
                  </a:moveTo>
                  <a:lnTo>
                    <a:pt x="850392" y="752093"/>
                  </a:lnTo>
                </a:path>
                <a:path w="2977515" h="3316604">
                  <a:moveTo>
                    <a:pt x="1275588" y="0"/>
                  </a:moveTo>
                  <a:lnTo>
                    <a:pt x="1275588" y="533399"/>
                  </a:lnTo>
                </a:path>
                <a:path w="2977515" h="3316604">
                  <a:moveTo>
                    <a:pt x="1275588" y="3176778"/>
                  </a:moveTo>
                  <a:lnTo>
                    <a:pt x="1275588" y="3316224"/>
                  </a:lnTo>
                </a:path>
                <a:path w="2977515" h="3316604">
                  <a:moveTo>
                    <a:pt x="1275588" y="710183"/>
                  </a:moveTo>
                  <a:lnTo>
                    <a:pt x="1275588" y="752093"/>
                  </a:lnTo>
                </a:path>
                <a:path w="2977515" h="3316604">
                  <a:moveTo>
                    <a:pt x="1701546" y="0"/>
                  </a:moveTo>
                  <a:lnTo>
                    <a:pt x="1701546" y="752093"/>
                  </a:lnTo>
                </a:path>
                <a:path w="2977515" h="3316604">
                  <a:moveTo>
                    <a:pt x="1701546" y="3176778"/>
                  </a:moveTo>
                  <a:lnTo>
                    <a:pt x="1701546" y="3316224"/>
                  </a:lnTo>
                </a:path>
                <a:path w="2977515" h="3316604">
                  <a:moveTo>
                    <a:pt x="2126742" y="0"/>
                  </a:moveTo>
                  <a:lnTo>
                    <a:pt x="2126742" y="752093"/>
                  </a:lnTo>
                </a:path>
                <a:path w="2977515" h="3316604">
                  <a:moveTo>
                    <a:pt x="2126742" y="3176778"/>
                  </a:moveTo>
                  <a:lnTo>
                    <a:pt x="2126742" y="3316224"/>
                  </a:lnTo>
                </a:path>
                <a:path w="2977515" h="3316604">
                  <a:moveTo>
                    <a:pt x="2551938" y="0"/>
                  </a:moveTo>
                  <a:lnTo>
                    <a:pt x="2551938" y="752093"/>
                  </a:lnTo>
                </a:path>
                <a:path w="2977515" h="3316604">
                  <a:moveTo>
                    <a:pt x="2551938" y="3176778"/>
                  </a:moveTo>
                  <a:lnTo>
                    <a:pt x="2551938" y="3316224"/>
                  </a:lnTo>
                </a:path>
                <a:path w="2977515" h="3316604">
                  <a:moveTo>
                    <a:pt x="2977134" y="0"/>
                  </a:moveTo>
                  <a:lnTo>
                    <a:pt x="2977134" y="752093"/>
                  </a:lnTo>
                </a:path>
                <a:path w="2977515" h="3316604">
                  <a:moveTo>
                    <a:pt x="2977134" y="3176778"/>
                  </a:moveTo>
                  <a:lnTo>
                    <a:pt x="2977134" y="3316224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656832" y="2245613"/>
              <a:ext cx="0" cy="3316604"/>
            </a:xfrm>
            <a:custGeom>
              <a:avLst/>
              <a:gdLst/>
              <a:ahLst/>
              <a:cxnLst/>
              <a:rect l="l" t="t" r="r" b="b"/>
              <a:pathLst>
                <a:path h="3316604">
                  <a:moveTo>
                    <a:pt x="0" y="0"/>
                  </a:moveTo>
                  <a:lnTo>
                    <a:pt x="0" y="3316224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7082027" y="2245613"/>
              <a:ext cx="0" cy="3316604"/>
            </a:xfrm>
            <a:custGeom>
              <a:avLst/>
              <a:gdLst/>
              <a:ahLst/>
              <a:cxnLst/>
              <a:rect l="l" t="t" r="r" b="b"/>
              <a:pathLst>
                <a:path h="3316604">
                  <a:moveTo>
                    <a:pt x="0" y="0"/>
                  </a:moveTo>
                  <a:lnTo>
                    <a:pt x="0" y="3316224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7507224" y="2245613"/>
              <a:ext cx="0" cy="3316604"/>
            </a:xfrm>
            <a:custGeom>
              <a:avLst/>
              <a:gdLst/>
              <a:ahLst/>
              <a:cxnLst/>
              <a:rect l="l" t="t" r="r" b="b"/>
              <a:pathLst>
                <a:path h="3316604">
                  <a:moveTo>
                    <a:pt x="0" y="0"/>
                  </a:moveTo>
                  <a:lnTo>
                    <a:pt x="0" y="3316224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7932420" y="2245613"/>
              <a:ext cx="0" cy="3316604"/>
            </a:xfrm>
            <a:custGeom>
              <a:avLst/>
              <a:gdLst/>
              <a:ahLst/>
              <a:cxnLst/>
              <a:rect l="l" t="t" r="r" b="b"/>
              <a:pathLst>
                <a:path h="3316604">
                  <a:moveTo>
                    <a:pt x="0" y="0"/>
                  </a:moveTo>
                  <a:lnTo>
                    <a:pt x="0" y="3316224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8357615" y="2245613"/>
              <a:ext cx="0" cy="3316604"/>
            </a:xfrm>
            <a:custGeom>
              <a:avLst/>
              <a:gdLst/>
              <a:ahLst/>
              <a:cxnLst/>
              <a:rect l="l" t="t" r="r" b="b"/>
              <a:pathLst>
                <a:path h="3316604">
                  <a:moveTo>
                    <a:pt x="0" y="0"/>
                  </a:moveTo>
                  <a:lnTo>
                    <a:pt x="0" y="3316224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8782812" y="2245613"/>
              <a:ext cx="0" cy="3316604"/>
            </a:xfrm>
            <a:custGeom>
              <a:avLst/>
              <a:gdLst/>
              <a:ahLst/>
              <a:cxnLst/>
              <a:rect l="l" t="t" r="r" b="b"/>
              <a:pathLst>
                <a:path h="3316604">
                  <a:moveTo>
                    <a:pt x="0" y="0"/>
                  </a:moveTo>
                  <a:lnTo>
                    <a:pt x="0" y="3316224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9208008" y="2245613"/>
              <a:ext cx="0" cy="3316604"/>
            </a:xfrm>
            <a:custGeom>
              <a:avLst/>
              <a:gdLst/>
              <a:ahLst/>
              <a:cxnLst/>
              <a:rect l="l" t="t" r="r" b="b"/>
              <a:pathLst>
                <a:path h="3316604">
                  <a:moveTo>
                    <a:pt x="0" y="0"/>
                  </a:moveTo>
                  <a:lnTo>
                    <a:pt x="0" y="3316224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9633203" y="2245613"/>
              <a:ext cx="0" cy="3316604"/>
            </a:xfrm>
            <a:custGeom>
              <a:avLst/>
              <a:gdLst/>
              <a:ahLst/>
              <a:cxnLst/>
              <a:rect l="l" t="t" r="r" b="b"/>
              <a:pathLst>
                <a:path h="3316604">
                  <a:moveTo>
                    <a:pt x="0" y="0"/>
                  </a:moveTo>
                  <a:lnTo>
                    <a:pt x="0" y="3316224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65532" y="2688742"/>
              <a:ext cx="9992995" cy="24130"/>
            </a:xfrm>
            <a:custGeom>
              <a:avLst/>
              <a:gdLst/>
              <a:ahLst/>
              <a:cxnLst/>
              <a:rect l="l" t="t" r="r" b="b"/>
              <a:pathLst>
                <a:path w="9992995" h="24130">
                  <a:moveTo>
                    <a:pt x="9992868" y="23571"/>
                  </a:moveTo>
                  <a:lnTo>
                    <a:pt x="9992867" y="0"/>
                  </a:lnTo>
                  <a:lnTo>
                    <a:pt x="0" y="0"/>
                  </a:lnTo>
                  <a:lnTo>
                    <a:pt x="0" y="23571"/>
                  </a:lnTo>
                  <a:lnTo>
                    <a:pt x="9992868" y="23571"/>
                  </a:lnTo>
                  <a:close/>
                </a:path>
              </a:pathLst>
            </a:custGeom>
            <a:solidFill>
              <a:srgbClr val="6F2F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77724" y="2245613"/>
              <a:ext cx="0" cy="3316604"/>
            </a:xfrm>
            <a:custGeom>
              <a:avLst/>
              <a:gdLst/>
              <a:ahLst/>
              <a:cxnLst/>
              <a:rect l="l" t="t" r="r" b="b"/>
              <a:pathLst>
                <a:path h="3316604">
                  <a:moveTo>
                    <a:pt x="0" y="0"/>
                  </a:moveTo>
                  <a:lnTo>
                    <a:pt x="0" y="3316224"/>
                  </a:lnTo>
                </a:path>
              </a:pathLst>
            </a:custGeom>
            <a:ln w="23571">
              <a:solidFill>
                <a:srgbClr val="6F2F9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0058400" y="2245613"/>
              <a:ext cx="0" cy="3316604"/>
            </a:xfrm>
            <a:custGeom>
              <a:avLst/>
              <a:gdLst/>
              <a:ahLst/>
              <a:cxnLst/>
              <a:rect l="l" t="t" r="r" b="b"/>
              <a:pathLst>
                <a:path h="3316604">
                  <a:moveTo>
                    <a:pt x="0" y="0"/>
                  </a:moveTo>
                  <a:lnTo>
                    <a:pt x="0" y="3316224"/>
                  </a:lnTo>
                </a:path>
              </a:pathLst>
            </a:custGeom>
            <a:ln w="23571">
              <a:solidFill>
                <a:srgbClr val="6F2F9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65532" y="2245258"/>
              <a:ext cx="9992995" cy="3317240"/>
            </a:xfrm>
            <a:custGeom>
              <a:avLst/>
              <a:gdLst/>
              <a:ahLst/>
              <a:cxnLst/>
              <a:rect l="l" t="t" r="r" b="b"/>
              <a:pathLst>
                <a:path w="9992995" h="3317240">
                  <a:moveTo>
                    <a:pt x="9992868" y="3293376"/>
                  </a:moveTo>
                  <a:lnTo>
                    <a:pt x="0" y="3293376"/>
                  </a:lnTo>
                  <a:lnTo>
                    <a:pt x="0" y="3316948"/>
                  </a:lnTo>
                  <a:lnTo>
                    <a:pt x="9992868" y="3316948"/>
                  </a:lnTo>
                  <a:lnTo>
                    <a:pt x="9992868" y="3293376"/>
                  </a:lnTo>
                  <a:close/>
                </a:path>
                <a:path w="9992995" h="3317240">
                  <a:moveTo>
                    <a:pt x="9992868" y="0"/>
                  </a:moveTo>
                  <a:lnTo>
                    <a:pt x="0" y="0"/>
                  </a:lnTo>
                  <a:lnTo>
                    <a:pt x="0" y="23571"/>
                  </a:lnTo>
                  <a:lnTo>
                    <a:pt x="9992868" y="23571"/>
                  </a:lnTo>
                  <a:lnTo>
                    <a:pt x="9992868" y="0"/>
                  </a:lnTo>
                  <a:close/>
                </a:path>
              </a:pathLst>
            </a:custGeom>
            <a:solidFill>
              <a:srgbClr val="6F2F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0" name="object 20"/>
          <p:cNvGrpSpPr/>
          <p:nvPr/>
        </p:nvGrpSpPr>
        <p:grpSpPr>
          <a:xfrm>
            <a:off x="2039112" y="2997707"/>
            <a:ext cx="4306570" cy="2425065"/>
            <a:chOff x="2039112" y="2997707"/>
            <a:chExt cx="4306570" cy="2425065"/>
          </a:xfrm>
        </p:grpSpPr>
        <p:sp>
          <p:nvSpPr>
            <p:cNvPr id="22" name="object 22"/>
            <p:cNvSpPr/>
            <p:nvPr/>
          </p:nvSpPr>
          <p:spPr>
            <a:xfrm>
              <a:off x="2039112" y="2997707"/>
              <a:ext cx="4306570" cy="2425065"/>
            </a:xfrm>
            <a:custGeom>
              <a:avLst/>
              <a:gdLst/>
              <a:ahLst/>
              <a:cxnLst/>
              <a:rect l="l" t="t" r="r" b="b"/>
              <a:pathLst>
                <a:path w="4306570" h="2425065">
                  <a:moveTo>
                    <a:pt x="4306061" y="2424683"/>
                  </a:moveTo>
                  <a:lnTo>
                    <a:pt x="4306061" y="0"/>
                  </a:lnTo>
                  <a:lnTo>
                    <a:pt x="0" y="0"/>
                  </a:lnTo>
                  <a:lnTo>
                    <a:pt x="0" y="2424684"/>
                  </a:lnTo>
                  <a:lnTo>
                    <a:pt x="4306061" y="2424683"/>
                  </a:lnTo>
                  <a:close/>
                </a:path>
              </a:pathLst>
            </a:custGeom>
            <a:solidFill>
              <a:srgbClr val="E5DF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2039112" y="2997707"/>
              <a:ext cx="4306570" cy="2425065"/>
            </a:xfrm>
            <a:custGeom>
              <a:avLst/>
              <a:gdLst/>
              <a:ahLst/>
              <a:cxnLst/>
              <a:rect l="l" t="t" r="r" b="b"/>
              <a:pathLst>
                <a:path w="4306570" h="2425065">
                  <a:moveTo>
                    <a:pt x="0" y="0"/>
                  </a:moveTo>
                  <a:lnTo>
                    <a:pt x="4306061" y="0"/>
                  </a:lnTo>
                  <a:lnTo>
                    <a:pt x="4306061" y="2424683"/>
                  </a:lnTo>
                  <a:lnTo>
                    <a:pt x="0" y="2424684"/>
                  </a:lnTo>
                  <a:lnTo>
                    <a:pt x="0" y="0"/>
                  </a:lnTo>
                  <a:close/>
                </a:path>
              </a:pathLst>
            </a:custGeom>
            <a:ln w="20955">
              <a:solidFill>
                <a:srgbClr val="6F2F9F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4" name="object 24"/>
          <p:cNvSpPr txBox="1"/>
          <p:nvPr/>
        </p:nvSpPr>
        <p:spPr>
          <a:xfrm>
            <a:off x="1876936" y="1376874"/>
            <a:ext cx="6642913" cy="19043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50" spc="-15" dirty="0" err="1">
                <a:latin typeface="BIZ UDゴシック" panose="020B0400000000000000" pitchFamily="49" charset="-128"/>
                <a:ea typeface="BIZ UDゴシック" panose="020B0400000000000000" pitchFamily="49" charset="-128"/>
                <a:cs typeface="ＭＳ Ｐゴシック"/>
              </a:rPr>
              <a:t>注意点：学術変革領域研究は、公募および審査は文部科学省が実施しますので、ご留意ください</a:t>
            </a:r>
            <a:r>
              <a:rPr sz="1150" spc="-15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ＭＳ Ｐゴシック"/>
              </a:rPr>
              <a:t>。</a:t>
            </a:r>
            <a:endParaRPr sz="650" dirty="0">
              <a:latin typeface="BIZ UDゴシック" panose="020B0400000000000000" pitchFamily="49" charset="-128"/>
              <a:ea typeface="BIZ UDゴシック" panose="020B0400000000000000" pitchFamily="49" charset="-128"/>
              <a:cs typeface="Meiryo UI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89915" y="3148583"/>
            <a:ext cx="1871980" cy="327660"/>
          </a:xfrm>
          <a:custGeom>
            <a:avLst/>
            <a:gdLst/>
            <a:ahLst/>
            <a:cxnLst/>
            <a:rect l="l" t="t" r="r" b="b"/>
            <a:pathLst>
              <a:path w="1871980" h="327660">
                <a:moveTo>
                  <a:pt x="1871472" y="273557"/>
                </a:moveTo>
                <a:lnTo>
                  <a:pt x="1871472" y="54863"/>
                </a:lnTo>
                <a:lnTo>
                  <a:pt x="1867185" y="33754"/>
                </a:lnTo>
                <a:lnTo>
                  <a:pt x="1855470" y="16287"/>
                </a:lnTo>
                <a:lnTo>
                  <a:pt x="1838039" y="4393"/>
                </a:lnTo>
                <a:lnTo>
                  <a:pt x="1816608" y="0"/>
                </a:lnTo>
                <a:lnTo>
                  <a:pt x="54864" y="0"/>
                </a:lnTo>
                <a:lnTo>
                  <a:pt x="33754" y="4393"/>
                </a:lnTo>
                <a:lnTo>
                  <a:pt x="16287" y="16287"/>
                </a:lnTo>
                <a:lnTo>
                  <a:pt x="4393" y="33754"/>
                </a:lnTo>
                <a:lnTo>
                  <a:pt x="0" y="54863"/>
                </a:lnTo>
                <a:lnTo>
                  <a:pt x="0" y="273557"/>
                </a:lnTo>
                <a:lnTo>
                  <a:pt x="4393" y="294548"/>
                </a:lnTo>
                <a:lnTo>
                  <a:pt x="16287" y="311753"/>
                </a:lnTo>
                <a:lnTo>
                  <a:pt x="33754" y="323385"/>
                </a:lnTo>
                <a:lnTo>
                  <a:pt x="54864" y="327659"/>
                </a:lnTo>
                <a:lnTo>
                  <a:pt x="1816608" y="327659"/>
                </a:lnTo>
                <a:lnTo>
                  <a:pt x="1838039" y="323385"/>
                </a:lnTo>
                <a:lnTo>
                  <a:pt x="1855470" y="311753"/>
                </a:lnTo>
                <a:lnTo>
                  <a:pt x="1867185" y="294548"/>
                </a:lnTo>
                <a:lnTo>
                  <a:pt x="1871472" y="273557"/>
                </a:lnTo>
                <a:close/>
              </a:path>
            </a:pathLst>
          </a:custGeom>
          <a:solidFill>
            <a:srgbClr val="D6E3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181355" y="3236467"/>
            <a:ext cx="1133475" cy="15176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sz="800" dirty="0">
                <a:latin typeface="Meiryo UI"/>
                <a:cs typeface="Meiryo UI"/>
              </a:rPr>
              <a:t>学術変⾰領域研究</a:t>
            </a:r>
            <a:r>
              <a:rPr sz="800" spc="-25" dirty="0">
                <a:latin typeface="Meiryo UI"/>
                <a:cs typeface="Meiryo UI"/>
              </a:rPr>
              <a:t>（A）</a:t>
            </a:r>
            <a:endParaRPr sz="800" dirty="0">
              <a:latin typeface="Meiryo UI"/>
              <a:cs typeface="Meiryo UI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8209202" y="3133966"/>
            <a:ext cx="109220" cy="360680"/>
          </a:xfrm>
          <a:prstGeom prst="rect">
            <a:avLst/>
          </a:prstGeom>
        </p:spPr>
        <p:txBody>
          <a:bodyPr vert="eaVert" wrap="square" lIns="0" tIns="0" rIns="0" bIns="0" rtlCol="0">
            <a:spAutoFit/>
          </a:bodyPr>
          <a:lstStyle/>
          <a:p>
            <a:pPr marL="12700">
              <a:lnSpc>
                <a:spcPct val="70000"/>
              </a:lnSpc>
            </a:pPr>
            <a:r>
              <a:rPr sz="650" b="1" spc="-5" dirty="0">
                <a:solidFill>
                  <a:srgbClr val="FF0000"/>
                </a:solidFill>
                <a:latin typeface="Meiryo UI"/>
                <a:cs typeface="Meiryo UI"/>
              </a:rPr>
              <a:t>交</a:t>
            </a: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付</a:t>
            </a:r>
            <a:r>
              <a:rPr sz="650" b="1" spc="-5" dirty="0">
                <a:solidFill>
                  <a:srgbClr val="FF0000"/>
                </a:solidFill>
                <a:latin typeface="Meiryo UI"/>
                <a:cs typeface="Meiryo UI"/>
              </a:rPr>
              <a:t>決</a:t>
            </a: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定</a:t>
            </a:r>
            <a:endParaRPr sz="650">
              <a:latin typeface="Meiryo UI"/>
              <a:cs typeface="Meiryo UI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7274812" y="3006341"/>
            <a:ext cx="347980" cy="12636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0"/>
              </a:spcBef>
            </a:pPr>
            <a:r>
              <a:rPr sz="650" b="1" spc="-15" dirty="0">
                <a:solidFill>
                  <a:srgbClr val="001F5F"/>
                </a:solidFill>
                <a:latin typeface="Meiryo UI"/>
                <a:cs typeface="Meiryo UI"/>
              </a:rPr>
              <a:t>交付申請</a:t>
            </a:r>
            <a:endParaRPr sz="650">
              <a:latin typeface="Meiryo UI"/>
              <a:cs typeface="Meiryo UI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7060106" y="3161400"/>
            <a:ext cx="109220" cy="360680"/>
          </a:xfrm>
          <a:prstGeom prst="rect">
            <a:avLst/>
          </a:prstGeom>
        </p:spPr>
        <p:txBody>
          <a:bodyPr vert="eaVert" wrap="square" lIns="0" tIns="0" rIns="0" bIns="0" rtlCol="0">
            <a:spAutoFit/>
          </a:bodyPr>
          <a:lstStyle/>
          <a:p>
            <a:pPr marL="12700">
              <a:lnSpc>
                <a:spcPct val="70000"/>
              </a:lnSpc>
            </a:pPr>
            <a:r>
              <a:rPr sz="650" b="1" spc="-5" dirty="0">
                <a:solidFill>
                  <a:srgbClr val="FF0000"/>
                </a:solidFill>
                <a:latin typeface="Meiryo UI"/>
                <a:cs typeface="Meiryo UI"/>
              </a:rPr>
              <a:t>交</a:t>
            </a: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付</a:t>
            </a:r>
            <a:r>
              <a:rPr sz="650" b="1" spc="-5" dirty="0">
                <a:solidFill>
                  <a:srgbClr val="FF0000"/>
                </a:solidFill>
                <a:latin typeface="Meiryo UI"/>
                <a:cs typeface="Meiryo UI"/>
              </a:rPr>
              <a:t>内</a:t>
            </a: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定</a:t>
            </a:r>
            <a:endParaRPr sz="650">
              <a:latin typeface="Meiryo UI"/>
              <a:cs typeface="Meiryo UI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2439161" y="3125977"/>
            <a:ext cx="180340" cy="12636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0"/>
              </a:spcBef>
            </a:pPr>
            <a:r>
              <a:rPr sz="650" b="1" spc="-25" dirty="0">
                <a:solidFill>
                  <a:srgbClr val="001F5F"/>
                </a:solidFill>
                <a:latin typeface="Meiryo UI"/>
                <a:cs typeface="Meiryo UI"/>
              </a:rPr>
              <a:t>公募</a:t>
            </a:r>
            <a:endParaRPr sz="650">
              <a:latin typeface="Meiryo UI"/>
              <a:cs typeface="Meiryo UI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3065706" y="3243761"/>
            <a:ext cx="109220" cy="193040"/>
          </a:xfrm>
          <a:prstGeom prst="rect">
            <a:avLst/>
          </a:prstGeom>
        </p:spPr>
        <p:txBody>
          <a:bodyPr vert="eaVert" wrap="square" lIns="0" tIns="0" rIns="0" bIns="0" rtlCol="0">
            <a:spAutoFit/>
          </a:bodyPr>
          <a:lstStyle/>
          <a:p>
            <a:pPr marL="12700">
              <a:lnSpc>
                <a:spcPct val="70000"/>
              </a:lnSpc>
            </a:pPr>
            <a:r>
              <a:rPr sz="650" b="1" spc="-5" dirty="0">
                <a:solidFill>
                  <a:srgbClr val="FF0000"/>
                </a:solidFill>
                <a:latin typeface="Meiryo UI"/>
                <a:cs typeface="Meiryo UI"/>
              </a:rPr>
              <a:t>受</a:t>
            </a: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付</a:t>
            </a:r>
            <a:endParaRPr sz="650">
              <a:latin typeface="Meiryo UI"/>
              <a:cs typeface="Meiryo UI"/>
            </a:endParaRPr>
          </a:p>
        </p:txBody>
      </p:sp>
      <p:grpSp>
        <p:nvGrpSpPr>
          <p:cNvPr id="32" name="object 32"/>
          <p:cNvGrpSpPr/>
          <p:nvPr/>
        </p:nvGrpSpPr>
        <p:grpSpPr>
          <a:xfrm>
            <a:off x="2173223" y="3186683"/>
            <a:ext cx="5928360" cy="276225"/>
            <a:chOff x="2173223" y="3186683"/>
            <a:chExt cx="5928360" cy="276225"/>
          </a:xfrm>
        </p:grpSpPr>
        <p:sp>
          <p:nvSpPr>
            <p:cNvPr id="33" name="object 33"/>
            <p:cNvSpPr/>
            <p:nvPr/>
          </p:nvSpPr>
          <p:spPr>
            <a:xfrm>
              <a:off x="2173223" y="3230117"/>
              <a:ext cx="890905" cy="215900"/>
            </a:xfrm>
            <a:custGeom>
              <a:avLst/>
              <a:gdLst/>
              <a:ahLst/>
              <a:cxnLst/>
              <a:rect l="l" t="t" r="r" b="b"/>
              <a:pathLst>
                <a:path w="890905" h="215900">
                  <a:moveTo>
                    <a:pt x="890778" y="107441"/>
                  </a:moveTo>
                  <a:lnTo>
                    <a:pt x="621030" y="0"/>
                  </a:lnTo>
                  <a:lnTo>
                    <a:pt x="621030" y="54101"/>
                  </a:lnTo>
                  <a:lnTo>
                    <a:pt x="0" y="54101"/>
                  </a:lnTo>
                  <a:lnTo>
                    <a:pt x="0" y="161543"/>
                  </a:lnTo>
                  <a:lnTo>
                    <a:pt x="621030" y="161543"/>
                  </a:lnTo>
                  <a:lnTo>
                    <a:pt x="621030" y="215645"/>
                  </a:lnTo>
                  <a:lnTo>
                    <a:pt x="890778" y="107441"/>
                  </a:lnTo>
                  <a:close/>
                </a:path>
              </a:pathLst>
            </a:custGeom>
            <a:solidFill>
              <a:srgbClr val="FD3F5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3518915" y="3246881"/>
              <a:ext cx="2683510" cy="215900"/>
            </a:xfrm>
            <a:custGeom>
              <a:avLst/>
              <a:gdLst/>
              <a:ahLst/>
              <a:cxnLst/>
              <a:rect l="l" t="t" r="r" b="b"/>
              <a:pathLst>
                <a:path w="2683510" h="215900">
                  <a:moveTo>
                    <a:pt x="2683002" y="107441"/>
                  </a:moveTo>
                  <a:lnTo>
                    <a:pt x="2413254" y="0"/>
                  </a:lnTo>
                  <a:lnTo>
                    <a:pt x="2413254" y="53339"/>
                  </a:lnTo>
                  <a:lnTo>
                    <a:pt x="0" y="53339"/>
                  </a:lnTo>
                  <a:lnTo>
                    <a:pt x="0" y="161543"/>
                  </a:lnTo>
                  <a:lnTo>
                    <a:pt x="2413254" y="161543"/>
                  </a:lnTo>
                  <a:lnTo>
                    <a:pt x="2413254" y="215645"/>
                  </a:lnTo>
                  <a:lnTo>
                    <a:pt x="2683002" y="107441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7239000" y="3186683"/>
              <a:ext cx="862965" cy="213360"/>
            </a:xfrm>
            <a:custGeom>
              <a:avLst/>
              <a:gdLst/>
              <a:ahLst/>
              <a:cxnLst/>
              <a:rect l="l" t="t" r="r" b="b"/>
              <a:pathLst>
                <a:path w="862965" h="213360">
                  <a:moveTo>
                    <a:pt x="862584" y="106679"/>
                  </a:moveTo>
                  <a:lnTo>
                    <a:pt x="695706" y="0"/>
                  </a:lnTo>
                  <a:lnTo>
                    <a:pt x="695706" y="53339"/>
                  </a:lnTo>
                  <a:lnTo>
                    <a:pt x="0" y="53339"/>
                  </a:lnTo>
                  <a:lnTo>
                    <a:pt x="0" y="160019"/>
                  </a:lnTo>
                  <a:lnTo>
                    <a:pt x="695706" y="160019"/>
                  </a:lnTo>
                  <a:lnTo>
                    <a:pt x="695706" y="213359"/>
                  </a:lnTo>
                  <a:lnTo>
                    <a:pt x="862584" y="106679"/>
                  </a:lnTo>
                  <a:close/>
                </a:path>
              </a:pathLst>
            </a:custGeom>
            <a:solidFill>
              <a:srgbClr val="FF99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6" name="object 36"/>
          <p:cNvSpPr txBox="1"/>
          <p:nvPr/>
        </p:nvSpPr>
        <p:spPr>
          <a:xfrm>
            <a:off x="6366690" y="3061069"/>
            <a:ext cx="109220" cy="528955"/>
          </a:xfrm>
          <a:prstGeom prst="rect">
            <a:avLst/>
          </a:prstGeom>
        </p:spPr>
        <p:txBody>
          <a:bodyPr vert="eaVert" wrap="square" lIns="0" tIns="0" rIns="0" bIns="0" rtlCol="0">
            <a:spAutoFit/>
          </a:bodyPr>
          <a:lstStyle/>
          <a:p>
            <a:pPr marL="12700">
              <a:lnSpc>
                <a:spcPct val="70000"/>
              </a:lnSpc>
            </a:pP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審</a:t>
            </a:r>
            <a:r>
              <a:rPr sz="650" b="1" spc="-5" dirty="0">
                <a:solidFill>
                  <a:srgbClr val="FF0000"/>
                </a:solidFill>
                <a:latin typeface="Meiryo UI"/>
                <a:cs typeface="Meiryo UI"/>
              </a:rPr>
              <a:t>査</a:t>
            </a: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結</a:t>
            </a:r>
            <a:r>
              <a:rPr sz="650" b="1" spc="-5" dirty="0">
                <a:solidFill>
                  <a:srgbClr val="FF0000"/>
                </a:solidFill>
                <a:latin typeface="Meiryo UI"/>
                <a:cs typeface="Meiryo UI"/>
              </a:rPr>
              <a:t>果通</a:t>
            </a: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知</a:t>
            </a:r>
            <a:endParaRPr sz="650">
              <a:latin typeface="Meiryo UI"/>
              <a:cs typeface="Meiryo UI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3973829" y="3079489"/>
            <a:ext cx="1106170" cy="601980"/>
          </a:xfrm>
          <a:prstGeom prst="rect">
            <a:avLst/>
          </a:prstGeom>
        </p:spPr>
        <p:txBody>
          <a:bodyPr vert="horz" wrap="square" lIns="0" tIns="6032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75"/>
              </a:spcBef>
            </a:pPr>
            <a:r>
              <a:rPr sz="650" b="1" spc="-15" dirty="0">
                <a:solidFill>
                  <a:srgbClr val="001F5F"/>
                </a:solidFill>
                <a:latin typeface="Meiryo UI"/>
                <a:cs typeface="Meiryo UI"/>
              </a:rPr>
              <a:t>書面審査/合議審査/ヒアリング</a:t>
            </a:r>
            <a:endParaRPr sz="650">
              <a:latin typeface="Meiryo UI"/>
              <a:cs typeface="Meiryo UI"/>
            </a:endParaRPr>
          </a:p>
          <a:p>
            <a:pPr marL="309880">
              <a:lnSpc>
                <a:spcPct val="100000"/>
              </a:lnSpc>
              <a:spcBef>
                <a:spcPts val="380"/>
              </a:spcBef>
            </a:pPr>
            <a:r>
              <a:rPr sz="650" b="1" spc="-25" dirty="0">
                <a:solidFill>
                  <a:srgbClr val="FF0000"/>
                </a:solidFill>
                <a:latin typeface="Meiryo UI"/>
                <a:cs typeface="Meiryo UI"/>
              </a:rPr>
              <a:t>（※）</a:t>
            </a:r>
            <a:endParaRPr sz="650">
              <a:latin typeface="Meiryo UI"/>
              <a:cs typeface="Meiryo UI"/>
            </a:endParaRPr>
          </a:p>
          <a:p>
            <a:pPr marL="99695" marR="417830" indent="2540">
              <a:lnSpc>
                <a:spcPct val="101499"/>
              </a:lnSpc>
              <a:spcBef>
                <a:spcPts val="635"/>
              </a:spcBef>
            </a:pP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（※）</a:t>
            </a:r>
            <a:r>
              <a:rPr sz="650" b="1" spc="-20" dirty="0">
                <a:solidFill>
                  <a:srgbClr val="FF0000"/>
                </a:solidFill>
                <a:latin typeface="Meiryo UI"/>
                <a:cs typeface="Meiryo UI"/>
              </a:rPr>
              <a:t>ヒアリング</a:t>
            </a:r>
            <a:r>
              <a:rPr sz="650" b="1" spc="-10" dirty="0">
                <a:solidFill>
                  <a:srgbClr val="FF0000"/>
                </a:solidFill>
                <a:latin typeface="Meiryo UI"/>
                <a:cs typeface="Meiryo UI"/>
              </a:rPr>
              <a:t>選定結果の通知</a:t>
            </a:r>
            <a:endParaRPr sz="650">
              <a:latin typeface="Meiryo UI"/>
              <a:cs typeface="Meiryo UI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89915" y="4053078"/>
            <a:ext cx="1871980" cy="327660"/>
          </a:xfrm>
          <a:custGeom>
            <a:avLst/>
            <a:gdLst/>
            <a:ahLst/>
            <a:cxnLst/>
            <a:rect l="l" t="t" r="r" b="b"/>
            <a:pathLst>
              <a:path w="1871980" h="327660">
                <a:moveTo>
                  <a:pt x="1871472" y="272795"/>
                </a:moveTo>
                <a:lnTo>
                  <a:pt x="1871472" y="54863"/>
                </a:lnTo>
                <a:lnTo>
                  <a:pt x="1867185" y="33432"/>
                </a:lnTo>
                <a:lnTo>
                  <a:pt x="1855470" y="16001"/>
                </a:lnTo>
                <a:lnTo>
                  <a:pt x="1838039" y="4286"/>
                </a:lnTo>
                <a:lnTo>
                  <a:pt x="1816608" y="0"/>
                </a:lnTo>
                <a:lnTo>
                  <a:pt x="54864" y="0"/>
                </a:lnTo>
                <a:lnTo>
                  <a:pt x="33754" y="4286"/>
                </a:lnTo>
                <a:lnTo>
                  <a:pt x="16287" y="16001"/>
                </a:lnTo>
                <a:lnTo>
                  <a:pt x="4393" y="33432"/>
                </a:lnTo>
                <a:lnTo>
                  <a:pt x="0" y="54863"/>
                </a:lnTo>
                <a:lnTo>
                  <a:pt x="0" y="272795"/>
                </a:lnTo>
                <a:lnTo>
                  <a:pt x="4393" y="294227"/>
                </a:lnTo>
                <a:lnTo>
                  <a:pt x="16287" y="311657"/>
                </a:lnTo>
                <a:lnTo>
                  <a:pt x="33754" y="323373"/>
                </a:lnTo>
                <a:lnTo>
                  <a:pt x="54864" y="327659"/>
                </a:lnTo>
                <a:lnTo>
                  <a:pt x="1816608" y="327659"/>
                </a:lnTo>
                <a:lnTo>
                  <a:pt x="1838039" y="323373"/>
                </a:lnTo>
                <a:lnTo>
                  <a:pt x="1855470" y="311657"/>
                </a:lnTo>
                <a:lnTo>
                  <a:pt x="1867185" y="294227"/>
                </a:lnTo>
                <a:lnTo>
                  <a:pt x="1871472" y="272795"/>
                </a:lnTo>
                <a:close/>
              </a:path>
            </a:pathLst>
          </a:custGeom>
          <a:solidFill>
            <a:srgbClr val="D6E3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 txBox="1"/>
          <p:nvPr/>
        </p:nvSpPr>
        <p:spPr>
          <a:xfrm>
            <a:off x="181355" y="4140961"/>
            <a:ext cx="1134110" cy="15176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sz="800" dirty="0">
                <a:latin typeface="Meiryo UI"/>
                <a:cs typeface="Meiryo UI"/>
              </a:rPr>
              <a:t>学術変⾰領域研究</a:t>
            </a:r>
            <a:r>
              <a:rPr sz="800" spc="-25" dirty="0">
                <a:latin typeface="Meiryo UI"/>
                <a:cs typeface="Meiryo UI"/>
              </a:rPr>
              <a:t>（B）</a:t>
            </a:r>
            <a:endParaRPr sz="800">
              <a:latin typeface="Meiryo UI"/>
              <a:cs typeface="Meiryo UI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8209205" y="4037697"/>
            <a:ext cx="109220" cy="360680"/>
          </a:xfrm>
          <a:prstGeom prst="rect">
            <a:avLst/>
          </a:prstGeom>
        </p:spPr>
        <p:txBody>
          <a:bodyPr vert="eaVert" wrap="square" lIns="0" tIns="0" rIns="0" bIns="0" rtlCol="0">
            <a:spAutoFit/>
          </a:bodyPr>
          <a:lstStyle/>
          <a:p>
            <a:pPr marL="12700">
              <a:lnSpc>
                <a:spcPct val="70000"/>
              </a:lnSpc>
            </a:pPr>
            <a:r>
              <a:rPr sz="650" b="1" spc="-5" dirty="0">
                <a:solidFill>
                  <a:srgbClr val="FF0000"/>
                </a:solidFill>
                <a:latin typeface="Meiryo UI"/>
                <a:cs typeface="Meiryo UI"/>
              </a:rPr>
              <a:t>交</a:t>
            </a: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付</a:t>
            </a:r>
            <a:r>
              <a:rPr sz="650" b="1" spc="-5" dirty="0">
                <a:solidFill>
                  <a:srgbClr val="FF0000"/>
                </a:solidFill>
                <a:latin typeface="Meiryo UI"/>
                <a:cs typeface="Meiryo UI"/>
              </a:rPr>
              <a:t>決</a:t>
            </a: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定</a:t>
            </a:r>
            <a:endParaRPr sz="650">
              <a:latin typeface="Meiryo UI"/>
              <a:cs typeface="Meiryo UI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7266433" y="3910072"/>
            <a:ext cx="347980" cy="12636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0"/>
              </a:spcBef>
            </a:pPr>
            <a:r>
              <a:rPr sz="650" b="1" spc="-15" dirty="0">
                <a:solidFill>
                  <a:srgbClr val="001F5F"/>
                </a:solidFill>
                <a:latin typeface="Meiryo UI"/>
                <a:cs typeface="Meiryo UI"/>
              </a:rPr>
              <a:t>交付申請</a:t>
            </a:r>
            <a:endParaRPr sz="650">
              <a:latin typeface="Meiryo UI"/>
              <a:cs typeface="Meiryo UI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7057066" y="4062843"/>
            <a:ext cx="109220" cy="360680"/>
          </a:xfrm>
          <a:prstGeom prst="rect">
            <a:avLst/>
          </a:prstGeom>
        </p:spPr>
        <p:txBody>
          <a:bodyPr vert="eaVert" wrap="square" lIns="0" tIns="0" rIns="0" bIns="0" rtlCol="0">
            <a:spAutoFit/>
          </a:bodyPr>
          <a:lstStyle/>
          <a:p>
            <a:pPr marL="12700">
              <a:lnSpc>
                <a:spcPct val="70000"/>
              </a:lnSpc>
            </a:pPr>
            <a:r>
              <a:rPr sz="650" b="1" spc="-5" dirty="0">
                <a:solidFill>
                  <a:srgbClr val="FF0000"/>
                </a:solidFill>
                <a:latin typeface="Meiryo UI"/>
                <a:cs typeface="Meiryo UI"/>
              </a:rPr>
              <a:t>交</a:t>
            </a: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付</a:t>
            </a:r>
            <a:r>
              <a:rPr sz="650" b="1" spc="-5" dirty="0">
                <a:solidFill>
                  <a:srgbClr val="FF0000"/>
                </a:solidFill>
                <a:latin typeface="Meiryo UI"/>
                <a:cs typeface="Meiryo UI"/>
              </a:rPr>
              <a:t>内</a:t>
            </a: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定</a:t>
            </a:r>
            <a:endParaRPr sz="650">
              <a:latin typeface="Meiryo UI"/>
              <a:cs typeface="Meiryo UI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2439164" y="4030471"/>
            <a:ext cx="180340" cy="12636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0"/>
              </a:spcBef>
            </a:pPr>
            <a:r>
              <a:rPr sz="650" b="1" spc="-25" dirty="0">
                <a:solidFill>
                  <a:srgbClr val="001F5F"/>
                </a:solidFill>
                <a:latin typeface="Meiryo UI"/>
                <a:cs typeface="Meiryo UI"/>
              </a:rPr>
              <a:t>公募</a:t>
            </a:r>
            <a:endParaRPr sz="650">
              <a:latin typeface="Meiryo UI"/>
              <a:cs typeface="Meiryo UI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3065709" y="4148255"/>
            <a:ext cx="109220" cy="193040"/>
          </a:xfrm>
          <a:prstGeom prst="rect">
            <a:avLst/>
          </a:prstGeom>
        </p:spPr>
        <p:txBody>
          <a:bodyPr vert="eaVert" wrap="square" lIns="0" tIns="0" rIns="0" bIns="0" rtlCol="0">
            <a:spAutoFit/>
          </a:bodyPr>
          <a:lstStyle/>
          <a:p>
            <a:pPr marL="12700">
              <a:lnSpc>
                <a:spcPct val="70000"/>
              </a:lnSpc>
            </a:pPr>
            <a:r>
              <a:rPr sz="650" b="1" spc="-5" dirty="0">
                <a:solidFill>
                  <a:srgbClr val="FF0000"/>
                </a:solidFill>
                <a:latin typeface="Meiryo UI"/>
                <a:cs typeface="Meiryo UI"/>
              </a:rPr>
              <a:t>受</a:t>
            </a: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付</a:t>
            </a:r>
            <a:endParaRPr sz="650">
              <a:latin typeface="Meiryo UI"/>
              <a:cs typeface="Meiryo UI"/>
            </a:endParaRPr>
          </a:p>
        </p:txBody>
      </p:sp>
      <p:sp>
        <p:nvSpPr>
          <p:cNvPr id="48" name="object 48"/>
          <p:cNvSpPr/>
          <p:nvPr/>
        </p:nvSpPr>
        <p:spPr>
          <a:xfrm>
            <a:off x="2173223" y="4134611"/>
            <a:ext cx="890905" cy="215900"/>
          </a:xfrm>
          <a:custGeom>
            <a:avLst/>
            <a:gdLst/>
            <a:ahLst/>
            <a:cxnLst/>
            <a:rect l="l" t="t" r="r" b="b"/>
            <a:pathLst>
              <a:path w="890905" h="215900">
                <a:moveTo>
                  <a:pt x="890778" y="107441"/>
                </a:moveTo>
                <a:lnTo>
                  <a:pt x="621030" y="0"/>
                </a:lnTo>
                <a:lnTo>
                  <a:pt x="621030" y="53339"/>
                </a:lnTo>
                <a:lnTo>
                  <a:pt x="0" y="53339"/>
                </a:lnTo>
                <a:lnTo>
                  <a:pt x="0" y="161543"/>
                </a:lnTo>
                <a:lnTo>
                  <a:pt x="621030" y="161543"/>
                </a:lnTo>
                <a:lnTo>
                  <a:pt x="621030" y="215645"/>
                </a:lnTo>
                <a:lnTo>
                  <a:pt x="890778" y="107441"/>
                </a:lnTo>
                <a:close/>
              </a:path>
            </a:pathLst>
          </a:custGeom>
          <a:solidFill>
            <a:srgbClr val="FD3F5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3518915" y="4133849"/>
            <a:ext cx="2683510" cy="215900"/>
          </a:xfrm>
          <a:custGeom>
            <a:avLst/>
            <a:gdLst/>
            <a:ahLst/>
            <a:cxnLst/>
            <a:rect l="l" t="t" r="r" b="b"/>
            <a:pathLst>
              <a:path w="2683510" h="215900">
                <a:moveTo>
                  <a:pt x="2683002" y="108203"/>
                </a:moveTo>
                <a:lnTo>
                  <a:pt x="2413254" y="0"/>
                </a:lnTo>
                <a:lnTo>
                  <a:pt x="2413254" y="54101"/>
                </a:lnTo>
                <a:lnTo>
                  <a:pt x="0" y="54101"/>
                </a:lnTo>
                <a:lnTo>
                  <a:pt x="0" y="162305"/>
                </a:lnTo>
                <a:lnTo>
                  <a:pt x="2413254" y="162305"/>
                </a:lnTo>
                <a:lnTo>
                  <a:pt x="2413254" y="215645"/>
                </a:lnTo>
                <a:lnTo>
                  <a:pt x="2683002" y="108203"/>
                </a:lnTo>
                <a:close/>
              </a:path>
            </a:pathLst>
          </a:custGeom>
          <a:solidFill>
            <a:srgbClr val="00AF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7239761" y="4091177"/>
            <a:ext cx="862330" cy="208915"/>
          </a:xfrm>
          <a:custGeom>
            <a:avLst/>
            <a:gdLst/>
            <a:ahLst/>
            <a:cxnLst/>
            <a:rect l="l" t="t" r="r" b="b"/>
            <a:pathLst>
              <a:path w="862329" h="208914">
                <a:moveTo>
                  <a:pt x="861822" y="104393"/>
                </a:moveTo>
                <a:lnTo>
                  <a:pt x="697992" y="0"/>
                </a:lnTo>
                <a:lnTo>
                  <a:pt x="697992" y="51815"/>
                </a:lnTo>
                <a:lnTo>
                  <a:pt x="0" y="51815"/>
                </a:lnTo>
                <a:lnTo>
                  <a:pt x="0" y="156971"/>
                </a:lnTo>
                <a:lnTo>
                  <a:pt x="697992" y="156971"/>
                </a:lnTo>
                <a:lnTo>
                  <a:pt x="697992" y="208787"/>
                </a:lnTo>
                <a:lnTo>
                  <a:pt x="861822" y="104393"/>
                </a:lnTo>
                <a:close/>
              </a:path>
            </a:pathLst>
          </a:custGeom>
          <a:solidFill>
            <a:srgbClr val="FF99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 txBox="1"/>
          <p:nvPr/>
        </p:nvSpPr>
        <p:spPr>
          <a:xfrm>
            <a:off x="6374310" y="3935845"/>
            <a:ext cx="109220" cy="528955"/>
          </a:xfrm>
          <a:prstGeom prst="rect">
            <a:avLst/>
          </a:prstGeom>
        </p:spPr>
        <p:txBody>
          <a:bodyPr vert="eaVert" wrap="square" lIns="0" tIns="0" rIns="0" bIns="0" rtlCol="0">
            <a:spAutoFit/>
          </a:bodyPr>
          <a:lstStyle/>
          <a:p>
            <a:pPr marL="12700">
              <a:lnSpc>
                <a:spcPct val="70000"/>
              </a:lnSpc>
            </a:pP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審</a:t>
            </a:r>
            <a:r>
              <a:rPr sz="650" b="1" spc="-5" dirty="0">
                <a:solidFill>
                  <a:srgbClr val="FF0000"/>
                </a:solidFill>
                <a:latin typeface="Meiryo UI"/>
                <a:cs typeface="Meiryo UI"/>
              </a:rPr>
              <a:t>査</a:t>
            </a: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結</a:t>
            </a:r>
            <a:r>
              <a:rPr sz="650" b="1" spc="-5" dirty="0">
                <a:solidFill>
                  <a:srgbClr val="FF0000"/>
                </a:solidFill>
                <a:latin typeface="Meiryo UI"/>
                <a:cs typeface="Meiryo UI"/>
              </a:rPr>
              <a:t>果通</a:t>
            </a: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知</a:t>
            </a:r>
            <a:endParaRPr sz="650">
              <a:latin typeface="Meiryo UI"/>
              <a:cs typeface="Meiryo UI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3887720" y="3971797"/>
            <a:ext cx="1235710" cy="588010"/>
          </a:xfrm>
          <a:prstGeom prst="rect">
            <a:avLst/>
          </a:prstGeom>
        </p:spPr>
        <p:txBody>
          <a:bodyPr vert="horz" wrap="square" lIns="0" tIns="72390" rIns="0" bIns="0" rtlCol="0">
            <a:spAutoFit/>
          </a:bodyPr>
          <a:lstStyle/>
          <a:p>
            <a:pPr marL="40640">
              <a:lnSpc>
                <a:spcPct val="100000"/>
              </a:lnSpc>
              <a:spcBef>
                <a:spcPts val="570"/>
              </a:spcBef>
            </a:pPr>
            <a:r>
              <a:rPr sz="650" b="1" spc="-15" dirty="0">
                <a:solidFill>
                  <a:srgbClr val="001F5F"/>
                </a:solidFill>
                <a:latin typeface="Meiryo UI"/>
                <a:cs typeface="Meiryo UI"/>
              </a:rPr>
              <a:t>事前の選考/書面審査/合議審査</a:t>
            </a:r>
            <a:endParaRPr sz="650" dirty="0">
              <a:latin typeface="Meiryo UI"/>
              <a:cs typeface="Meiryo UI"/>
            </a:endParaRPr>
          </a:p>
          <a:p>
            <a:pPr marR="208279" algn="ctr">
              <a:lnSpc>
                <a:spcPct val="100000"/>
              </a:lnSpc>
              <a:spcBef>
                <a:spcPts val="475"/>
              </a:spcBef>
            </a:pP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（注</a:t>
            </a:r>
            <a:r>
              <a:rPr sz="650" b="1" spc="-50" dirty="0">
                <a:solidFill>
                  <a:srgbClr val="FF0000"/>
                </a:solidFill>
                <a:latin typeface="Meiryo UI"/>
                <a:cs typeface="Meiryo UI"/>
              </a:rPr>
              <a:t>）</a:t>
            </a:r>
            <a:endParaRPr sz="650" dirty="0">
              <a:latin typeface="Meiryo UI"/>
              <a:cs typeface="Meiryo UI"/>
            </a:endParaRPr>
          </a:p>
          <a:p>
            <a:pPr marR="182245" algn="ctr">
              <a:lnSpc>
                <a:spcPct val="101499"/>
              </a:lnSpc>
              <a:spcBef>
                <a:spcPts val="335"/>
              </a:spcBef>
            </a:pP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（注）</a:t>
            </a:r>
            <a:r>
              <a:rPr sz="650" b="1" spc="-5" dirty="0">
                <a:solidFill>
                  <a:srgbClr val="FF0000"/>
                </a:solidFill>
                <a:latin typeface="Meiryo UI"/>
                <a:cs typeface="Meiryo UI"/>
              </a:rPr>
              <a:t>事前の選考による不採択課題に対する審査結果通知</a:t>
            </a:r>
            <a:endParaRPr sz="650" dirty="0">
              <a:latin typeface="Meiryo UI"/>
              <a:cs typeface="Meiryo UI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6374311" y="4684133"/>
            <a:ext cx="109220" cy="528955"/>
          </a:xfrm>
          <a:prstGeom prst="rect">
            <a:avLst/>
          </a:prstGeom>
        </p:spPr>
        <p:txBody>
          <a:bodyPr vert="eaVert" wrap="square" lIns="0" tIns="0" rIns="0" bIns="0" rtlCol="0">
            <a:spAutoFit/>
          </a:bodyPr>
          <a:lstStyle/>
          <a:p>
            <a:pPr marL="12700">
              <a:lnSpc>
                <a:spcPct val="70000"/>
              </a:lnSpc>
            </a:pP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審</a:t>
            </a:r>
            <a:r>
              <a:rPr sz="650" b="1" spc="-5" dirty="0">
                <a:solidFill>
                  <a:srgbClr val="FF0000"/>
                </a:solidFill>
                <a:latin typeface="Meiryo UI"/>
                <a:cs typeface="Meiryo UI"/>
              </a:rPr>
              <a:t>査</a:t>
            </a: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結</a:t>
            </a:r>
            <a:r>
              <a:rPr sz="650" b="1" spc="-5" dirty="0">
                <a:solidFill>
                  <a:srgbClr val="FF0000"/>
                </a:solidFill>
                <a:latin typeface="Meiryo UI"/>
                <a:cs typeface="Meiryo UI"/>
              </a:rPr>
              <a:t>果通</a:t>
            </a: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知</a:t>
            </a:r>
            <a:endParaRPr sz="650">
              <a:latin typeface="Meiryo UI"/>
              <a:cs typeface="Meiryo UI"/>
            </a:endParaRPr>
          </a:p>
        </p:txBody>
      </p:sp>
      <p:sp>
        <p:nvSpPr>
          <p:cNvPr id="55" name="object 55"/>
          <p:cNvSpPr/>
          <p:nvPr/>
        </p:nvSpPr>
        <p:spPr>
          <a:xfrm>
            <a:off x="89915" y="4875276"/>
            <a:ext cx="1871980" cy="327660"/>
          </a:xfrm>
          <a:custGeom>
            <a:avLst/>
            <a:gdLst/>
            <a:ahLst/>
            <a:cxnLst/>
            <a:rect l="l" t="t" r="r" b="b"/>
            <a:pathLst>
              <a:path w="1871980" h="327660">
                <a:moveTo>
                  <a:pt x="1871472" y="272795"/>
                </a:moveTo>
                <a:lnTo>
                  <a:pt x="1871472" y="54863"/>
                </a:lnTo>
                <a:lnTo>
                  <a:pt x="1867185" y="33432"/>
                </a:lnTo>
                <a:lnTo>
                  <a:pt x="1855470" y="16001"/>
                </a:lnTo>
                <a:lnTo>
                  <a:pt x="1838039" y="4286"/>
                </a:lnTo>
                <a:lnTo>
                  <a:pt x="1816608" y="0"/>
                </a:lnTo>
                <a:lnTo>
                  <a:pt x="54864" y="0"/>
                </a:lnTo>
                <a:lnTo>
                  <a:pt x="33754" y="4286"/>
                </a:lnTo>
                <a:lnTo>
                  <a:pt x="16287" y="16001"/>
                </a:lnTo>
                <a:lnTo>
                  <a:pt x="4393" y="33432"/>
                </a:lnTo>
                <a:lnTo>
                  <a:pt x="0" y="54863"/>
                </a:lnTo>
                <a:lnTo>
                  <a:pt x="0" y="272795"/>
                </a:lnTo>
                <a:lnTo>
                  <a:pt x="4393" y="294227"/>
                </a:lnTo>
                <a:lnTo>
                  <a:pt x="16287" y="311657"/>
                </a:lnTo>
                <a:lnTo>
                  <a:pt x="33754" y="323373"/>
                </a:lnTo>
                <a:lnTo>
                  <a:pt x="54864" y="327659"/>
                </a:lnTo>
                <a:lnTo>
                  <a:pt x="1816608" y="327659"/>
                </a:lnTo>
                <a:lnTo>
                  <a:pt x="1838039" y="323373"/>
                </a:lnTo>
                <a:lnTo>
                  <a:pt x="1855470" y="311657"/>
                </a:lnTo>
                <a:lnTo>
                  <a:pt x="1867185" y="294227"/>
                </a:lnTo>
                <a:lnTo>
                  <a:pt x="1871472" y="272795"/>
                </a:lnTo>
                <a:close/>
              </a:path>
            </a:pathLst>
          </a:custGeom>
          <a:solidFill>
            <a:srgbClr val="D6E3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 txBox="1"/>
          <p:nvPr/>
        </p:nvSpPr>
        <p:spPr>
          <a:xfrm>
            <a:off x="181355" y="4969255"/>
            <a:ext cx="1588135" cy="1390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750" spc="-10" dirty="0">
                <a:latin typeface="Meiryo UI"/>
                <a:cs typeface="Meiryo UI"/>
              </a:rPr>
              <a:t>学術変⾰領域研究（A）（</a:t>
            </a:r>
            <a:r>
              <a:rPr sz="750" spc="-15" dirty="0">
                <a:latin typeface="Meiryo UI"/>
                <a:cs typeface="Meiryo UI"/>
              </a:rPr>
              <a:t>公募研究</a:t>
            </a:r>
            <a:r>
              <a:rPr sz="750" spc="-50" dirty="0">
                <a:latin typeface="Meiryo UI"/>
                <a:cs typeface="Meiryo UI"/>
              </a:rPr>
              <a:t>）</a:t>
            </a:r>
            <a:endParaRPr sz="750">
              <a:latin typeface="Meiryo UI"/>
              <a:cs typeface="Meiryo UI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4917947" y="4835905"/>
            <a:ext cx="599440" cy="12636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0"/>
              </a:spcBef>
            </a:pPr>
            <a:r>
              <a:rPr sz="650" b="1" spc="-10" dirty="0">
                <a:solidFill>
                  <a:srgbClr val="001F5F"/>
                </a:solidFill>
                <a:latin typeface="Meiryo UI"/>
                <a:cs typeface="Meiryo UI"/>
              </a:rPr>
              <a:t>２段階書面審査</a:t>
            </a:r>
            <a:endParaRPr sz="650">
              <a:latin typeface="Meiryo UI"/>
              <a:cs typeface="Meiryo UI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3643121" y="4852670"/>
            <a:ext cx="180340" cy="12636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0"/>
              </a:spcBef>
            </a:pPr>
            <a:r>
              <a:rPr sz="650" b="1" spc="-25" dirty="0">
                <a:solidFill>
                  <a:srgbClr val="001F5F"/>
                </a:solidFill>
                <a:latin typeface="Meiryo UI"/>
                <a:cs typeface="Meiryo UI"/>
              </a:rPr>
              <a:t>公募</a:t>
            </a:r>
            <a:endParaRPr sz="650">
              <a:latin typeface="Meiryo UI"/>
              <a:cs typeface="Meiryo UI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4313101" y="4968928"/>
            <a:ext cx="109220" cy="193040"/>
          </a:xfrm>
          <a:prstGeom prst="rect">
            <a:avLst/>
          </a:prstGeom>
        </p:spPr>
        <p:txBody>
          <a:bodyPr vert="eaVert" wrap="square" lIns="0" tIns="0" rIns="0" bIns="0" rtlCol="0">
            <a:spAutoFit/>
          </a:bodyPr>
          <a:lstStyle/>
          <a:p>
            <a:pPr marL="12700">
              <a:lnSpc>
                <a:spcPct val="70000"/>
              </a:lnSpc>
            </a:pPr>
            <a:r>
              <a:rPr sz="650" b="1" spc="-5" dirty="0">
                <a:solidFill>
                  <a:srgbClr val="FF0000"/>
                </a:solidFill>
                <a:latin typeface="Meiryo UI"/>
                <a:cs typeface="Meiryo UI"/>
              </a:rPr>
              <a:t>受</a:t>
            </a: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付</a:t>
            </a:r>
            <a:endParaRPr sz="650">
              <a:latin typeface="Meiryo UI"/>
              <a:cs typeface="Meiryo UI"/>
            </a:endParaRPr>
          </a:p>
        </p:txBody>
      </p:sp>
      <p:sp>
        <p:nvSpPr>
          <p:cNvPr id="61" name="object 61"/>
          <p:cNvSpPr/>
          <p:nvPr/>
        </p:nvSpPr>
        <p:spPr>
          <a:xfrm>
            <a:off x="3419855" y="4956047"/>
            <a:ext cx="890905" cy="215900"/>
          </a:xfrm>
          <a:custGeom>
            <a:avLst/>
            <a:gdLst/>
            <a:ahLst/>
            <a:cxnLst/>
            <a:rect l="l" t="t" r="r" b="b"/>
            <a:pathLst>
              <a:path w="890904" h="215900">
                <a:moveTo>
                  <a:pt x="890778" y="108203"/>
                </a:moveTo>
                <a:lnTo>
                  <a:pt x="621030" y="0"/>
                </a:lnTo>
                <a:lnTo>
                  <a:pt x="621030" y="54101"/>
                </a:lnTo>
                <a:lnTo>
                  <a:pt x="0" y="54101"/>
                </a:lnTo>
                <a:lnTo>
                  <a:pt x="0" y="161543"/>
                </a:lnTo>
                <a:lnTo>
                  <a:pt x="621030" y="161543"/>
                </a:lnTo>
                <a:lnTo>
                  <a:pt x="621030" y="215645"/>
                </a:lnTo>
                <a:lnTo>
                  <a:pt x="890778" y="108203"/>
                </a:lnTo>
                <a:close/>
              </a:path>
            </a:pathLst>
          </a:custGeom>
          <a:solidFill>
            <a:srgbClr val="FD3F5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4706873" y="4956047"/>
            <a:ext cx="1172845" cy="215900"/>
          </a:xfrm>
          <a:custGeom>
            <a:avLst/>
            <a:gdLst/>
            <a:ahLst/>
            <a:cxnLst/>
            <a:rect l="l" t="t" r="r" b="b"/>
            <a:pathLst>
              <a:path w="1172845" h="215900">
                <a:moveTo>
                  <a:pt x="1172718" y="108203"/>
                </a:moveTo>
                <a:lnTo>
                  <a:pt x="903732" y="0"/>
                </a:lnTo>
                <a:lnTo>
                  <a:pt x="903732" y="54101"/>
                </a:lnTo>
                <a:lnTo>
                  <a:pt x="0" y="54101"/>
                </a:lnTo>
                <a:lnTo>
                  <a:pt x="0" y="161543"/>
                </a:lnTo>
                <a:lnTo>
                  <a:pt x="903732" y="161543"/>
                </a:lnTo>
                <a:lnTo>
                  <a:pt x="903732" y="215645"/>
                </a:lnTo>
                <a:lnTo>
                  <a:pt x="1172718" y="108203"/>
                </a:lnTo>
                <a:close/>
              </a:path>
            </a:pathLst>
          </a:custGeom>
          <a:solidFill>
            <a:srgbClr val="00AF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7230617" y="4999481"/>
            <a:ext cx="862330" cy="203835"/>
          </a:xfrm>
          <a:custGeom>
            <a:avLst/>
            <a:gdLst/>
            <a:ahLst/>
            <a:cxnLst/>
            <a:rect l="l" t="t" r="r" b="b"/>
            <a:pathLst>
              <a:path w="862329" h="203835">
                <a:moveTo>
                  <a:pt x="861822" y="101345"/>
                </a:moveTo>
                <a:lnTo>
                  <a:pt x="702564" y="0"/>
                </a:lnTo>
                <a:lnTo>
                  <a:pt x="702564" y="50291"/>
                </a:lnTo>
                <a:lnTo>
                  <a:pt x="0" y="50291"/>
                </a:lnTo>
                <a:lnTo>
                  <a:pt x="0" y="152399"/>
                </a:lnTo>
                <a:lnTo>
                  <a:pt x="702564" y="152399"/>
                </a:lnTo>
                <a:lnTo>
                  <a:pt x="702564" y="203453"/>
                </a:lnTo>
                <a:lnTo>
                  <a:pt x="861822" y="101345"/>
                </a:lnTo>
                <a:close/>
              </a:path>
            </a:pathLst>
          </a:custGeom>
          <a:solidFill>
            <a:srgbClr val="FF99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 txBox="1"/>
          <p:nvPr/>
        </p:nvSpPr>
        <p:spPr>
          <a:xfrm>
            <a:off x="8200062" y="4885042"/>
            <a:ext cx="109220" cy="360680"/>
          </a:xfrm>
          <a:prstGeom prst="rect">
            <a:avLst/>
          </a:prstGeom>
        </p:spPr>
        <p:txBody>
          <a:bodyPr vert="eaVert" wrap="square" lIns="0" tIns="0" rIns="0" bIns="0" rtlCol="0">
            <a:spAutoFit/>
          </a:bodyPr>
          <a:lstStyle/>
          <a:p>
            <a:pPr marL="12700">
              <a:lnSpc>
                <a:spcPct val="70000"/>
              </a:lnSpc>
            </a:pPr>
            <a:r>
              <a:rPr sz="650" b="1" spc="-5" dirty="0">
                <a:solidFill>
                  <a:srgbClr val="FF0000"/>
                </a:solidFill>
                <a:latin typeface="Meiryo UI"/>
                <a:cs typeface="Meiryo UI"/>
              </a:rPr>
              <a:t>交</a:t>
            </a: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付</a:t>
            </a:r>
            <a:r>
              <a:rPr sz="650" b="1" spc="-5" dirty="0">
                <a:solidFill>
                  <a:srgbClr val="FF0000"/>
                </a:solidFill>
                <a:latin typeface="Meiryo UI"/>
                <a:cs typeface="Meiryo UI"/>
              </a:rPr>
              <a:t>決</a:t>
            </a: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定</a:t>
            </a:r>
            <a:endParaRPr sz="650">
              <a:latin typeface="Meiryo UI"/>
              <a:cs typeface="Meiryo UI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7257289" y="4818380"/>
            <a:ext cx="347980" cy="12636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0"/>
              </a:spcBef>
            </a:pPr>
            <a:r>
              <a:rPr sz="650" b="1" spc="-15" dirty="0">
                <a:solidFill>
                  <a:srgbClr val="001F5F"/>
                </a:solidFill>
                <a:latin typeface="Meiryo UI"/>
                <a:cs typeface="Meiryo UI"/>
              </a:rPr>
              <a:t>交付申請</a:t>
            </a:r>
            <a:endParaRPr sz="650">
              <a:latin typeface="Meiryo UI"/>
              <a:cs typeface="Meiryo UI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7060110" y="4877423"/>
            <a:ext cx="109220" cy="360680"/>
          </a:xfrm>
          <a:prstGeom prst="rect">
            <a:avLst/>
          </a:prstGeom>
        </p:spPr>
        <p:txBody>
          <a:bodyPr vert="eaVert" wrap="square" lIns="0" tIns="0" rIns="0" bIns="0" rtlCol="0">
            <a:spAutoFit/>
          </a:bodyPr>
          <a:lstStyle/>
          <a:p>
            <a:pPr marL="12700">
              <a:lnSpc>
                <a:spcPct val="70000"/>
              </a:lnSpc>
            </a:pPr>
            <a:r>
              <a:rPr sz="650" b="1" spc="-5" dirty="0">
                <a:solidFill>
                  <a:srgbClr val="FF0000"/>
                </a:solidFill>
                <a:latin typeface="Meiryo UI"/>
                <a:cs typeface="Meiryo UI"/>
              </a:rPr>
              <a:t>交</a:t>
            </a: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付</a:t>
            </a:r>
            <a:r>
              <a:rPr sz="650" b="1" spc="-5" dirty="0">
                <a:solidFill>
                  <a:srgbClr val="FF0000"/>
                </a:solidFill>
                <a:latin typeface="Meiryo UI"/>
                <a:cs typeface="Meiryo UI"/>
              </a:rPr>
              <a:t>内</a:t>
            </a: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定</a:t>
            </a:r>
            <a:endParaRPr sz="650">
              <a:latin typeface="Meiryo UI"/>
              <a:cs typeface="Meiryo UI"/>
            </a:endParaRPr>
          </a:p>
        </p:txBody>
      </p:sp>
      <p:sp>
        <p:nvSpPr>
          <p:cNvPr id="68" name="object 27">
            <a:extLst>
              <a:ext uri="{FF2B5EF4-FFF2-40B4-BE49-F238E27FC236}">
                <a16:creationId xmlns:a16="http://schemas.microsoft.com/office/drawing/2014/main" id="{12ED1A91-2ADC-3FF0-CA37-5B2FCD60F101}"/>
              </a:ext>
            </a:extLst>
          </p:cNvPr>
          <p:cNvSpPr txBox="1"/>
          <p:nvPr/>
        </p:nvSpPr>
        <p:spPr>
          <a:xfrm>
            <a:off x="6687528" y="2390745"/>
            <a:ext cx="3308985" cy="2000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437515" algn="l"/>
                <a:tab pos="862965" algn="l"/>
                <a:tab pos="1287780" algn="l"/>
                <a:tab pos="1713230" algn="l"/>
                <a:tab pos="2138045" algn="l"/>
                <a:tab pos="2563495" algn="l"/>
              </a:tabLst>
            </a:pPr>
            <a:r>
              <a:rPr sz="1300" dirty="0">
                <a:latin typeface="游ゴシック"/>
                <a:cs typeface="游ゴシック"/>
              </a:rPr>
              <a:t>3</a:t>
            </a:r>
            <a:r>
              <a:rPr sz="1300" spc="-50" dirty="0">
                <a:latin typeface="游ゴシック"/>
                <a:cs typeface="游ゴシック"/>
              </a:rPr>
              <a:t>月</a:t>
            </a:r>
            <a:r>
              <a:rPr sz="1300" dirty="0">
                <a:latin typeface="游ゴシック"/>
                <a:cs typeface="游ゴシック"/>
              </a:rPr>
              <a:t>	4</a:t>
            </a:r>
            <a:r>
              <a:rPr sz="1300" spc="-50" dirty="0">
                <a:latin typeface="游ゴシック"/>
                <a:cs typeface="游ゴシック"/>
              </a:rPr>
              <a:t>月</a:t>
            </a:r>
            <a:r>
              <a:rPr sz="1300" dirty="0">
                <a:latin typeface="游ゴシック"/>
                <a:cs typeface="游ゴシック"/>
              </a:rPr>
              <a:t>	5</a:t>
            </a:r>
            <a:r>
              <a:rPr sz="1300" spc="-50" dirty="0">
                <a:latin typeface="游ゴシック"/>
                <a:cs typeface="游ゴシック"/>
              </a:rPr>
              <a:t>月</a:t>
            </a:r>
            <a:r>
              <a:rPr sz="1300" dirty="0">
                <a:latin typeface="游ゴシック"/>
                <a:cs typeface="游ゴシック"/>
              </a:rPr>
              <a:t>	6</a:t>
            </a:r>
            <a:r>
              <a:rPr sz="1300" spc="-50" dirty="0">
                <a:latin typeface="游ゴシック"/>
                <a:cs typeface="游ゴシック"/>
              </a:rPr>
              <a:t>月</a:t>
            </a:r>
            <a:r>
              <a:rPr sz="1300" dirty="0">
                <a:latin typeface="游ゴシック"/>
                <a:cs typeface="游ゴシック"/>
              </a:rPr>
              <a:t>	7</a:t>
            </a:r>
            <a:r>
              <a:rPr sz="1300" spc="-50" dirty="0">
                <a:latin typeface="游ゴシック"/>
                <a:cs typeface="游ゴシック"/>
              </a:rPr>
              <a:t>月</a:t>
            </a:r>
            <a:r>
              <a:rPr sz="1300" dirty="0">
                <a:latin typeface="游ゴシック"/>
                <a:cs typeface="游ゴシック"/>
              </a:rPr>
              <a:t>	8</a:t>
            </a:r>
            <a:r>
              <a:rPr sz="1300" spc="-50" dirty="0">
                <a:latin typeface="游ゴシック"/>
                <a:cs typeface="游ゴシック"/>
              </a:rPr>
              <a:t>月</a:t>
            </a:r>
            <a:r>
              <a:rPr sz="1300" dirty="0">
                <a:latin typeface="游ゴシック"/>
                <a:cs typeface="游ゴシック"/>
              </a:rPr>
              <a:t>	9月</a:t>
            </a:r>
            <a:r>
              <a:rPr sz="1300" spc="100" dirty="0">
                <a:latin typeface="游ゴシック"/>
                <a:cs typeface="游ゴシック"/>
              </a:rPr>
              <a:t>  </a:t>
            </a:r>
            <a:r>
              <a:rPr sz="1300" dirty="0">
                <a:latin typeface="游ゴシック"/>
                <a:cs typeface="游ゴシック"/>
              </a:rPr>
              <a:t>10</a:t>
            </a:r>
            <a:r>
              <a:rPr sz="1300" spc="-50" dirty="0">
                <a:latin typeface="游ゴシック"/>
                <a:cs typeface="游ゴシック"/>
              </a:rPr>
              <a:t>月</a:t>
            </a:r>
            <a:endParaRPr sz="1300" dirty="0">
              <a:latin typeface="游ゴシック"/>
              <a:cs typeface="游ゴシック"/>
            </a:endParaRPr>
          </a:p>
        </p:txBody>
      </p:sp>
      <p:sp>
        <p:nvSpPr>
          <p:cNvPr id="69" name="object 28">
            <a:extLst>
              <a:ext uri="{FF2B5EF4-FFF2-40B4-BE49-F238E27FC236}">
                <a16:creationId xmlns:a16="http://schemas.microsoft.com/office/drawing/2014/main" id="{9BFF31BC-C5D0-C633-5420-D7009F410925}"/>
              </a:ext>
            </a:extLst>
          </p:cNvPr>
          <p:cNvSpPr txBox="1"/>
          <p:nvPr/>
        </p:nvSpPr>
        <p:spPr>
          <a:xfrm>
            <a:off x="2859971" y="2390745"/>
            <a:ext cx="2883535" cy="2000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437515" algn="l"/>
                <a:tab pos="862965" algn="l"/>
                <a:tab pos="1287780" algn="l"/>
              </a:tabLst>
            </a:pPr>
            <a:r>
              <a:rPr sz="1300" dirty="0">
                <a:latin typeface="游ゴシック"/>
                <a:cs typeface="游ゴシック"/>
              </a:rPr>
              <a:t>6</a:t>
            </a:r>
            <a:r>
              <a:rPr sz="1300" spc="-50" dirty="0">
                <a:latin typeface="游ゴシック"/>
                <a:cs typeface="游ゴシック"/>
              </a:rPr>
              <a:t>月</a:t>
            </a:r>
            <a:r>
              <a:rPr sz="1300" dirty="0">
                <a:latin typeface="游ゴシック"/>
                <a:cs typeface="游ゴシック"/>
              </a:rPr>
              <a:t>	7</a:t>
            </a:r>
            <a:r>
              <a:rPr sz="1300" spc="-50" dirty="0">
                <a:latin typeface="游ゴシック"/>
                <a:cs typeface="游ゴシック"/>
              </a:rPr>
              <a:t>月</a:t>
            </a:r>
            <a:r>
              <a:rPr sz="1300" dirty="0">
                <a:latin typeface="游ゴシック"/>
                <a:cs typeface="游ゴシック"/>
              </a:rPr>
              <a:t>	8</a:t>
            </a:r>
            <a:r>
              <a:rPr sz="1300" spc="-50" dirty="0">
                <a:latin typeface="游ゴシック"/>
                <a:cs typeface="游ゴシック"/>
              </a:rPr>
              <a:t>月</a:t>
            </a:r>
            <a:r>
              <a:rPr sz="1300" dirty="0">
                <a:latin typeface="游ゴシック"/>
                <a:cs typeface="游ゴシック"/>
              </a:rPr>
              <a:t>	9月</a:t>
            </a:r>
            <a:r>
              <a:rPr sz="1300" spc="105" dirty="0">
                <a:latin typeface="游ゴシック"/>
                <a:cs typeface="游ゴシック"/>
              </a:rPr>
              <a:t>  </a:t>
            </a:r>
            <a:r>
              <a:rPr sz="1300" dirty="0">
                <a:latin typeface="游ゴシック"/>
                <a:cs typeface="游ゴシック"/>
              </a:rPr>
              <a:t>10月</a:t>
            </a:r>
            <a:r>
              <a:rPr sz="1300" spc="210" dirty="0">
                <a:latin typeface="游ゴシック"/>
                <a:cs typeface="游ゴシック"/>
              </a:rPr>
              <a:t> </a:t>
            </a:r>
            <a:r>
              <a:rPr sz="1300" dirty="0">
                <a:latin typeface="游ゴシック"/>
                <a:cs typeface="游ゴシック"/>
              </a:rPr>
              <a:t>11月</a:t>
            </a:r>
            <a:r>
              <a:rPr sz="1300" spc="210" dirty="0">
                <a:latin typeface="游ゴシック"/>
                <a:cs typeface="游ゴシック"/>
              </a:rPr>
              <a:t> </a:t>
            </a:r>
            <a:r>
              <a:rPr sz="1300" dirty="0">
                <a:latin typeface="游ゴシック"/>
                <a:cs typeface="游ゴシック"/>
              </a:rPr>
              <a:t>12</a:t>
            </a:r>
            <a:r>
              <a:rPr sz="1300" spc="-50" dirty="0">
                <a:latin typeface="游ゴシック"/>
                <a:cs typeface="游ゴシック"/>
              </a:rPr>
              <a:t>月</a:t>
            </a:r>
            <a:endParaRPr sz="1300" dirty="0">
              <a:latin typeface="游ゴシック"/>
              <a:cs typeface="游ゴシック"/>
            </a:endParaRPr>
          </a:p>
        </p:txBody>
      </p:sp>
      <p:sp>
        <p:nvSpPr>
          <p:cNvPr id="70" name="object 29">
            <a:extLst>
              <a:ext uri="{FF2B5EF4-FFF2-40B4-BE49-F238E27FC236}">
                <a16:creationId xmlns:a16="http://schemas.microsoft.com/office/drawing/2014/main" id="{C4D33B05-7D42-182F-D804-9C33B38CB17B}"/>
              </a:ext>
            </a:extLst>
          </p:cNvPr>
          <p:cNvSpPr txBox="1"/>
          <p:nvPr/>
        </p:nvSpPr>
        <p:spPr>
          <a:xfrm>
            <a:off x="5773928" y="2390745"/>
            <a:ext cx="906144" cy="2000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4930">
              <a:lnSpc>
                <a:spcPct val="100000"/>
              </a:lnSpc>
              <a:spcBef>
                <a:spcPts val="955"/>
              </a:spcBef>
              <a:tabLst>
                <a:tab pos="499745" algn="l"/>
              </a:tabLst>
            </a:pPr>
            <a:r>
              <a:rPr sz="1300" dirty="0">
                <a:latin typeface="游ゴシック"/>
                <a:cs typeface="游ゴシック"/>
              </a:rPr>
              <a:t>1</a:t>
            </a:r>
            <a:r>
              <a:rPr sz="1300" spc="-50" dirty="0">
                <a:latin typeface="游ゴシック"/>
                <a:cs typeface="游ゴシック"/>
              </a:rPr>
              <a:t>月</a:t>
            </a:r>
            <a:r>
              <a:rPr sz="1300" dirty="0">
                <a:latin typeface="游ゴシック"/>
                <a:cs typeface="游ゴシック"/>
              </a:rPr>
              <a:t>	2</a:t>
            </a:r>
            <a:r>
              <a:rPr sz="1300" spc="-50" dirty="0">
                <a:latin typeface="游ゴシック"/>
                <a:cs typeface="游ゴシック"/>
              </a:rPr>
              <a:t>月</a:t>
            </a:r>
            <a:endParaRPr sz="1300" dirty="0">
              <a:latin typeface="游ゴシック"/>
              <a:cs typeface="游ゴシック"/>
            </a:endParaRPr>
          </a:p>
        </p:txBody>
      </p:sp>
      <p:sp>
        <p:nvSpPr>
          <p:cNvPr id="71" name="object 30">
            <a:extLst>
              <a:ext uri="{FF2B5EF4-FFF2-40B4-BE49-F238E27FC236}">
                <a16:creationId xmlns:a16="http://schemas.microsoft.com/office/drawing/2014/main" id="{78AA900B-D5D4-3CB7-0ADA-7379DDC8E547}"/>
              </a:ext>
            </a:extLst>
          </p:cNvPr>
          <p:cNvSpPr txBox="1"/>
          <p:nvPr/>
        </p:nvSpPr>
        <p:spPr>
          <a:xfrm>
            <a:off x="1905000" y="2390745"/>
            <a:ext cx="906144" cy="2000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3810" algn="ctr">
              <a:lnSpc>
                <a:spcPct val="100000"/>
              </a:lnSpc>
              <a:spcBef>
                <a:spcPts val="960"/>
              </a:spcBef>
              <a:tabLst>
                <a:tab pos="424815" algn="l"/>
              </a:tabLst>
            </a:pPr>
            <a:r>
              <a:rPr sz="1300" dirty="0">
                <a:latin typeface="游ゴシック"/>
                <a:cs typeface="游ゴシック"/>
              </a:rPr>
              <a:t>4</a:t>
            </a:r>
            <a:r>
              <a:rPr sz="1300" spc="-50" dirty="0">
                <a:latin typeface="游ゴシック"/>
                <a:cs typeface="游ゴシック"/>
              </a:rPr>
              <a:t>月</a:t>
            </a:r>
            <a:r>
              <a:rPr sz="1300" dirty="0">
                <a:latin typeface="游ゴシック"/>
                <a:cs typeface="游ゴシック"/>
              </a:rPr>
              <a:t>	5</a:t>
            </a:r>
            <a:r>
              <a:rPr sz="1300" spc="-50" dirty="0">
                <a:latin typeface="游ゴシック"/>
                <a:cs typeface="游ゴシック"/>
              </a:rPr>
              <a:t>月</a:t>
            </a:r>
            <a:endParaRPr sz="1300" dirty="0">
              <a:latin typeface="游ゴシック"/>
              <a:cs typeface="游ゴシック"/>
            </a:endParaRPr>
          </a:p>
        </p:txBody>
      </p:sp>
      <p:sp>
        <p:nvSpPr>
          <p:cNvPr id="72" name="テキスト ボックス 71">
            <a:extLst>
              <a:ext uri="{FF2B5EF4-FFF2-40B4-BE49-F238E27FC236}">
                <a16:creationId xmlns:a16="http://schemas.microsoft.com/office/drawing/2014/main" id="{165934FD-1CF0-1EB1-BFBC-D3E72D8B9E45}"/>
              </a:ext>
            </a:extLst>
          </p:cNvPr>
          <p:cNvSpPr txBox="1"/>
          <p:nvPr/>
        </p:nvSpPr>
        <p:spPr>
          <a:xfrm>
            <a:off x="1905000" y="1905000"/>
            <a:ext cx="215030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spcBef>
                <a:spcPts val="830"/>
              </a:spcBef>
            </a:pPr>
            <a:r>
              <a:rPr lang="en-US" altLang="ja-JP" sz="1400" dirty="0">
                <a:latin typeface="游ゴシック"/>
                <a:cs typeface="游ゴシック"/>
              </a:rPr>
              <a:t>R8(2026</a:t>
            </a:r>
            <a:r>
              <a:rPr lang="en-US" altLang="ja-JP" sz="1400" spc="-25" dirty="0">
                <a:latin typeface="游ゴシック"/>
                <a:cs typeface="游ゴシック"/>
              </a:rPr>
              <a:t>)</a:t>
            </a:r>
            <a:r>
              <a:rPr lang="ja-JP" altLang="en-US" sz="1400" spc="-25" dirty="0">
                <a:latin typeface="游ゴシック"/>
                <a:cs typeface="游ゴシック"/>
              </a:rPr>
              <a:t>年</a:t>
            </a:r>
            <a:endParaRPr lang="ja-JP" altLang="en-US" sz="1400" dirty="0">
              <a:latin typeface="游ゴシック"/>
              <a:cs typeface="游ゴシック"/>
            </a:endParaRPr>
          </a:p>
        </p:txBody>
      </p:sp>
      <p:sp>
        <p:nvSpPr>
          <p:cNvPr id="73" name="テキスト ボックス 72">
            <a:extLst>
              <a:ext uri="{FF2B5EF4-FFF2-40B4-BE49-F238E27FC236}">
                <a16:creationId xmlns:a16="http://schemas.microsoft.com/office/drawing/2014/main" id="{81FD3BEA-7C97-F147-2982-FB81E6231CF2}"/>
              </a:ext>
            </a:extLst>
          </p:cNvPr>
          <p:cNvSpPr txBox="1"/>
          <p:nvPr/>
        </p:nvSpPr>
        <p:spPr>
          <a:xfrm>
            <a:off x="5694536" y="1915071"/>
            <a:ext cx="215030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spcBef>
                <a:spcPts val="830"/>
              </a:spcBef>
            </a:pPr>
            <a:r>
              <a:rPr lang="en-US" altLang="ja-JP" sz="1400" dirty="0">
                <a:latin typeface="游ゴシック"/>
                <a:cs typeface="游ゴシック"/>
              </a:rPr>
              <a:t>R9(2027</a:t>
            </a:r>
            <a:r>
              <a:rPr lang="en-US" altLang="ja-JP" sz="1400" spc="-25" dirty="0">
                <a:latin typeface="游ゴシック"/>
                <a:cs typeface="游ゴシック"/>
              </a:rPr>
              <a:t>)</a:t>
            </a:r>
            <a:r>
              <a:rPr lang="ja-JP" altLang="en-US" sz="1400" spc="-25" dirty="0">
                <a:latin typeface="游ゴシック"/>
                <a:cs typeface="游ゴシック"/>
              </a:rPr>
              <a:t>年</a:t>
            </a:r>
            <a:endParaRPr lang="ja-JP" altLang="en-US" sz="1400" dirty="0">
              <a:latin typeface="游ゴシック"/>
              <a:cs typeface="游ゴシック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7308E23-A51F-3993-ADE5-7E7F3ED2C907}"/>
              </a:ext>
            </a:extLst>
          </p:cNvPr>
          <p:cNvSpPr txBox="1"/>
          <p:nvPr/>
        </p:nvSpPr>
        <p:spPr>
          <a:xfrm>
            <a:off x="1008893" y="7172295"/>
            <a:ext cx="8439907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984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altLang="ja-JP" sz="10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ＭＳ Ｐゴシック"/>
              </a:rPr>
              <a:t>JSPS</a:t>
            </a:r>
            <a:r>
              <a:rPr lang="ja-JP" altLang="en-US" sz="10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ＭＳ Ｐゴシック"/>
              </a:rPr>
              <a:t>の</a:t>
            </a:r>
            <a:r>
              <a:rPr lang="en-US" altLang="ja-JP" sz="10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ＭＳ Ｐゴシック"/>
              </a:rPr>
              <a:t>Web</a:t>
            </a:r>
            <a:r>
              <a:rPr lang="ja-JP" altLang="en-US" sz="10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ＭＳ Ｐゴシック"/>
              </a:rPr>
              <a:t>ページのデータを元にしておりますが、詳細日付が未発表のものについては、日付は記載しておりません。</a:t>
            </a:r>
          </a:p>
          <a:p>
            <a:pPr marL="2984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ja-JP" altLang="en-US" sz="10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ＭＳ Ｐゴシック"/>
              </a:rPr>
              <a:t>あくまで目安としてご覧頂き、詳細は必ず、各研究種目の公募要領を確認してください。</a:t>
            </a:r>
          </a:p>
          <a:p>
            <a:pPr marL="2984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ja-JP" altLang="en-US" sz="10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ＭＳ Ｐゴシック"/>
              </a:rPr>
              <a:t>学内締切等は、研究支援センターの学内向け</a:t>
            </a:r>
            <a:r>
              <a:rPr lang="en-US" altLang="ja-JP" sz="10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ＭＳ Ｐゴシック"/>
              </a:rPr>
              <a:t>Web</a:t>
            </a:r>
            <a:r>
              <a:rPr lang="ja-JP" altLang="en-US" sz="10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ＭＳ Ｐゴシック"/>
              </a:rPr>
              <a:t>ページ、</a:t>
            </a:r>
            <a:r>
              <a:rPr lang="en-US" altLang="ja-JP" sz="10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ＭＳ Ｐゴシック"/>
              </a:rPr>
              <a:t>G-Port</a:t>
            </a:r>
            <a:r>
              <a:rPr lang="ja-JP" altLang="en-US" sz="10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ＭＳ Ｐゴシック"/>
              </a:rPr>
              <a:t>のメッセージなどでお知らせしています。不明点はお問い合わせください。</a:t>
            </a:r>
          </a:p>
        </p:txBody>
      </p:sp>
      <p:sp>
        <p:nvSpPr>
          <p:cNvPr id="19" name="object 40">
            <a:extLst>
              <a:ext uri="{FF2B5EF4-FFF2-40B4-BE49-F238E27FC236}">
                <a16:creationId xmlns:a16="http://schemas.microsoft.com/office/drawing/2014/main" id="{D03FDDA0-B3C9-FE56-3895-D475B8233E65}"/>
              </a:ext>
            </a:extLst>
          </p:cNvPr>
          <p:cNvSpPr txBox="1"/>
          <p:nvPr/>
        </p:nvSpPr>
        <p:spPr>
          <a:xfrm>
            <a:off x="3051465" y="3503758"/>
            <a:ext cx="769748" cy="1292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70000"/>
              </a:lnSpc>
            </a:pPr>
            <a:r>
              <a:rPr lang="ja-JP" altLang="en-US" sz="1200" b="1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〆</a:t>
            </a:r>
            <a:endParaRPr sz="1200" dirty="0">
              <a:solidFill>
                <a:srgbClr val="FF0000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38" name="object 40">
            <a:extLst>
              <a:ext uri="{FF2B5EF4-FFF2-40B4-BE49-F238E27FC236}">
                <a16:creationId xmlns:a16="http://schemas.microsoft.com/office/drawing/2014/main" id="{D7C1C490-58CF-1AF9-85A2-664ABFA296B5}"/>
              </a:ext>
            </a:extLst>
          </p:cNvPr>
          <p:cNvSpPr txBox="1"/>
          <p:nvPr/>
        </p:nvSpPr>
        <p:spPr>
          <a:xfrm>
            <a:off x="3058160" y="4388493"/>
            <a:ext cx="769748" cy="1292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70000"/>
              </a:lnSpc>
            </a:pPr>
            <a:r>
              <a:rPr lang="ja-JP" altLang="en-US" sz="1200" b="1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〆</a:t>
            </a:r>
            <a:endParaRPr sz="1200" dirty="0">
              <a:solidFill>
                <a:srgbClr val="FF0000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39" name="object 40">
            <a:extLst>
              <a:ext uri="{FF2B5EF4-FFF2-40B4-BE49-F238E27FC236}">
                <a16:creationId xmlns:a16="http://schemas.microsoft.com/office/drawing/2014/main" id="{72E851E6-793E-2F49-11B9-6604A5BD8806}"/>
              </a:ext>
            </a:extLst>
          </p:cNvPr>
          <p:cNvSpPr txBox="1"/>
          <p:nvPr/>
        </p:nvSpPr>
        <p:spPr>
          <a:xfrm>
            <a:off x="4310251" y="5213849"/>
            <a:ext cx="769748" cy="1292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70000"/>
              </a:lnSpc>
            </a:pPr>
            <a:r>
              <a:rPr lang="ja-JP" altLang="en-US" sz="1200" b="1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〆</a:t>
            </a:r>
            <a:endParaRPr sz="1200" dirty="0">
              <a:solidFill>
                <a:srgbClr val="FF0000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632748"/>
            <a:ext cx="9067800" cy="99770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14600" marR="5080" indent="-2501900" algn="l">
              <a:lnSpc>
                <a:spcPct val="100000"/>
              </a:lnSpc>
              <a:spcBef>
                <a:spcPts val="100"/>
              </a:spcBef>
            </a:pPr>
            <a:r>
              <a:rPr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科研費スケジュール（３）</a:t>
            </a:r>
            <a:r>
              <a:rPr sz="16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HGP教科書体"/>
              </a:rPr>
              <a:t>（</a:t>
            </a:r>
            <a:r>
              <a:rPr sz="1600" dirty="0" err="1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対象種目：研究活動スタート支援、</a:t>
            </a:r>
            <a:r>
              <a:rPr sz="1600" dirty="0" err="1">
                <a:latin typeface="BIZ UDゴシック" panose="020B0400000000000000" pitchFamily="49" charset="-128"/>
                <a:ea typeface="BIZ UDゴシック" panose="020B0400000000000000" pitchFamily="49" charset="-128"/>
                <a:cs typeface="HGP教科書体"/>
              </a:rPr>
              <a:t>国際共同研究加速基金</a:t>
            </a:r>
            <a:r>
              <a:rPr sz="1600" dirty="0" err="1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（国際先導研究</a:t>
            </a:r>
            <a:r>
              <a:rPr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）、</a:t>
            </a:r>
            <a:r>
              <a:rPr sz="16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HGP教科書体"/>
              </a:rPr>
              <a:t>国際共同研究加速基金</a:t>
            </a:r>
            <a:r>
              <a:rPr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（国際共同研究強化）、</a:t>
            </a:r>
            <a:r>
              <a:rPr sz="1600" dirty="0" err="1">
                <a:latin typeface="BIZ UDゴシック" panose="020B0400000000000000" pitchFamily="49" charset="-128"/>
                <a:ea typeface="BIZ UDゴシック" panose="020B0400000000000000" pitchFamily="49" charset="-128"/>
                <a:cs typeface="HGP教科書体"/>
              </a:rPr>
              <a:t>国際共同研究加速基金</a:t>
            </a:r>
            <a:r>
              <a:rPr sz="1600" dirty="0" err="1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（帰国発展研究</a:t>
            </a:r>
            <a:r>
              <a:rPr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）</a:t>
            </a:r>
            <a:r>
              <a:rPr sz="16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HGP教科書体"/>
              </a:rPr>
              <a:t>）</a:t>
            </a:r>
            <a:br>
              <a:rPr lang="en-US" sz="1600" spc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HGP教科書体"/>
              </a:rPr>
            </a:br>
            <a:r>
              <a:rPr lang="ja-JP" altLang="en-US" sz="1600" spc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HGP教科書体"/>
              </a:rPr>
              <a:t>　</a:t>
            </a:r>
            <a:r>
              <a:rPr lang="en-US" altLang="ja-JP" sz="1200" spc="-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※</a:t>
            </a:r>
            <a:r>
              <a:rPr lang="ja-JP" altLang="en-US" sz="1200" b="1" spc="-50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〆</a:t>
            </a:r>
            <a:r>
              <a:rPr lang="ja-JP" altLang="en-US" sz="1200" spc="-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の正確な日付は</a:t>
            </a:r>
            <a:r>
              <a:rPr lang="en-US" altLang="ja-JP" sz="1200" spc="-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JSPS</a:t>
            </a:r>
            <a:r>
              <a:rPr lang="ja-JP" altLang="en-US" sz="1200" spc="-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の公式発表後に追記します。</a:t>
            </a:r>
            <a:endParaRPr sz="1600" spc="800" dirty="0">
              <a:latin typeface="BIZ UDゴシック" panose="020B0400000000000000" pitchFamily="49" charset="-128"/>
              <a:ea typeface="BIZ UDゴシック" panose="020B0400000000000000" pitchFamily="49" charset="-128"/>
              <a:cs typeface="HGP教科書体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3937" y="2194686"/>
            <a:ext cx="10029190" cy="4503420"/>
            <a:chOff x="3937" y="2194686"/>
            <a:chExt cx="10029190" cy="4503420"/>
          </a:xfrm>
        </p:grpSpPr>
        <p:sp>
          <p:nvSpPr>
            <p:cNvPr id="4" name="object 4"/>
            <p:cNvSpPr/>
            <p:nvPr/>
          </p:nvSpPr>
          <p:spPr>
            <a:xfrm>
              <a:off x="1918716" y="2206751"/>
              <a:ext cx="0" cy="4479290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286762" y="2206751"/>
              <a:ext cx="0" cy="4479290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654807" y="2206751"/>
              <a:ext cx="0" cy="4479290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022091" y="2206751"/>
              <a:ext cx="0" cy="4479290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3390138" y="2206751"/>
              <a:ext cx="0" cy="4479290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3757421" y="2206751"/>
              <a:ext cx="0" cy="4479290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125467" y="2206751"/>
              <a:ext cx="0" cy="4479290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4493514" y="2206751"/>
              <a:ext cx="0" cy="4479290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860797" y="2206751"/>
              <a:ext cx="0" cy="4479290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5228844" y="2206751"/>
              <a:ext cx="0" cy="4479290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5596127" y="2206751"/>
              <a:ext cx="0" cy="4479290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5964173" y="2206751"/>
              <a:ext cx="0" cy="4479290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6331458" y="2206751"/>
              <a:ext cx="0" cy="4479290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6699504" y="2206751"/>
              <a:ext cx="0" cy="4479290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7067550" y="2206751"/>
              <a:ext cx="0" cy="4479290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434833" y="2206751"/>
              <a:ext cx="0" cy="4479290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7802880" y="2206751"/>
              <a:ext cx="0" cy="4479290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8170164" y="2206751"/>
              <a:ext cx="0" cy="4479290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8538209" y="2206751"/>
              <a:ext cx="0" cy="4479290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8906255" y="2206751"/>
              <a:ext cx="0" cy="4479290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9273540" y="2206751"/>
              <a:ext cx="0" cy="4479290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9641585" y="2206751"/>
              <a:ext cx="0" cy="4479290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16001" y="2655569"/>
              <a:ext cx="10005060" cy="0"/>
            </a:xfrm>
            <a:custGeom>
              <a:avLst/>
              <a:gdLst/>
              <a:ahLst/>
              <a:cxnLst/>
              <a:rect l="l" t="t" r="r" b="b"/>
              <a:pathLst>
                <a:path w="10005060">
                  <a:moveTo>
                    <a:pt x="0" y="0"/>
                  </a:moveTo>
                  <a:lnTo>
                    <a:pt x="10005060" y="0"/>
                  </a:lnTo>
                </a:path>
              </a:pathLst>
            </a:custGeom>
            <a:ln w="23571">
              <a:solidFill>
                <a:srgbClr val="6F2F9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27432" y="2206751"/>
              <a:ext cx="0" cy="4479290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23571">
              <a:solidFill>
                <a:srgbClr val="6F2F9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10008869" y="2206751"/>
              <a:ext cx="0" cy="4479290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23571">
              <a:solidFill>
                <a:srgbClr val="6F2F9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16001" y="2218943"/>
              <a:ext cx="10005060" cy="0"/>
            </a:xfrm>
            <a:custGeom>
              <a:avLst/>
              <a:gdLst/>
              <a:ahLst/>
              <a:cxnLst/>
              <a:rect l="l" t="t" r="r" b="b"/>
              <a:pathLst>
                <a:path w="10005060">
                  <a:moveTo>
                    <a:pt x="0" y="0"/>
                  </a:moveTo>
                  <a:lnTo>
                    <a:pt x="10005060" y="0"/>
                  </a:lnTo>
                </a:path>
              </a:pathLst>
            </a:custGeom>
            <a:ln w="23571">
              <a:solidFill>
                <a:srgbClr val="6F2F9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16001" y="6674358"/>
              <a:ext cx="10005060" cy="0"/>
            </a:xfrm>
            <a:custGeom>
              <a:avLst/>
              <a:gdLst/>
              <a:ahLst/>
              <a:cxnLst/>
              <a:rect l="l" t="t" r="r" b="b"/>
              <a:pathLst>
                <a:path w="10005060">
                  <a:moveTo>
                    <a:pt x="0" y="0"/>
                  </a:moveTo>
                  <a:lnTo>
                    <a:pt x="10005060" y="0"/>
                  </a:lnTo>
                </a:path>
              </a:pathLst>
            </a:custGeom>
            <a:ln w="23571">
              <a:solidFill>
                <a:srgbClr val="6F2F9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1" name="object 31"/>
          <p:cNvSpPr txBox="1"/>
          <p:nvPr/>
        </p:nvSpPr>
        <p:spPr>
          <a:xfrm>
            <a:off x="3061929" y="2296592"/>
            <a:ext cx="4331335" cy="218008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40"/>
              </a:spcBef>
            </a:pPr>
            <a:r>
              <a:rPr sz="1300" dirty="0">
                <a:latin typeface="游ゴシック"/>
                <a:cs typeface="游ゴシック"/>
              </a:rPr>
              <a:t>4</a:t>
            </a:r>
            <a:r>
              <a:rPr sz="1300" spc="245" dirty="0">
                <a:latin typeface="游ゴシック"/>
                <a:cs typeface="游ゴシック"/>
              </a:rPr>
              <a:t>月 </a:t>
            </a:r>
            <a:r>
              <a:rPr sz="1300" dirty="0">
                <a:latin typeface="游ゴシック"/>
                <a:cs typeface="游ゴシック"/>
              </a:rPr>
              <a:t>5</a:t>
            </a:r>
            <a:r>
              <a:rPr sz="1300" spc="245" dirty="0">
                <a:latin typeface="游ゴシック"/>
                <a:cs typeface="游ゴシック"/>
              </a:rPr>
              <a:t>月 </a:t>
            </a:r>
            <a:r>
              <a:rPr sz="1300" dirty="0">
                <a:latin typeface="游ゴシック"/>
                <a:cs typeface="游ゴシック"/>
              </a:rPr>
              <a:t>6</a:t>
            </a:r>
            <a:r>
              <a:rPr sz="1300" spc="245" dirty="0">
                <a:latin typeface="游ゴシック"/>
                <a:cs typeface="游ゴシック"/>
              </a:rPr>
              <a:t>月 </a:t>
            </a:r>
            <a:r>
              <a:rPr sz="1300" dirty="0">
                <a:latin typeface="游ゴシック"/>
                <a:cs typeface="游ゴシック"/>
              </a:rPr>
              <a:t>7</a:t>
            </a:r>
            <a:r>
              <a:rPr sz="1300" spc="245" dirty="0">
                <a:latin typeface="游ゴシック"/>
                <a:cs typeface="游ゴシック"/>
              </a:rPr>
              <a:t>月 </a:t>
            </a:r>
            <a:r>
              <a:rPr sz="1300" dirty="0">
                <a:latin typeface="游ゴシック"/>
                <a:cs typeface="游ゴシック"/>
              </a:rPr>
              <a:t>8</a:t>
            </a:r>
            <a:r>
              <a:rPr sz="1300" spc="245" dirty="0">
                <a:latin typeface="游ゴシック"/>
                <a:cs typeface="游ゴシック"/>
              </a:rPr>
              <a:t>月 </a:t>
            </a:r>
            <a:r>
              <a:rPr sz="1300" dirty="0">
                <a:latin typeface="游ゴシック"/>
                <a:cs typeface="游ゴシック"/>
              </a:rPr>
              <a:t>9</a:t>
            </a:r>
            <a:r>
              <a:rPr sz="1300" spc="55" dirty="0">
                <a:latin typeface="游ゴシック"/>
                <a:cs typeface="游ゴシック"/>
              </a:rPr>
              <a:t>月 </a:t>
            </a:r>
            <a:r>
              <a:rPr sz="1300" dirty="0">
                <a:latin typeface="游ゴシック"/>
                <a:cs typeface="游ゴシック"/>
              </a:rPr>
              <a:t>10</a:t>
            </a:r>
            <a:r>
              <a:rPr sz="1300" spc="120" dirty="0">
                <a:latin typeface="游ゴシック"/>
                <a:cs typeface="游ゴシック"/>
              </a:rPr>
              <a:t>月</a:t>
            </a:r>
            <a:r>
              <a:rPr sz="1300" dirty="0">
                <a:latin typeface="游ゴシック"/>
                <a:cs typeface="游ゴシック"/>
              </a:rPr>
              <a:t>11</a:t>
            </a:r>
            <a:r>
              <a:rPr sz="1300" spc="114" dirty="0">
                <a:latin typeface="游ゴシック"/>
                <a:cs typeface="游ゴシック"/>
              </a:rPr>
              <a:t>月</a:t>
            </a:r>
            <a:r>
              <a:rPr sz="1300" dirty="0">
                <a:latin typeface="游ゴシック"/>
                <a:cs typeface="游ゴシック"/>
              </a:rPr>
              <a:t>12</a:t>
            </a:r>
            <a:r>
              <a:rPr sz="1300" spc="55" dirty="0">
                <a:latin typeface="游ゴシック"/>
                <a:cs typeface="游ゴシック"/>
              </a:rPr>
              <a:t>月 </a:t>
            </a:r>
            <a:r>
              <a:rPr sz="1300" dirty="0">
                <a:latin typeface="游ゴシック"/>
                <a:cs typeface="游ゴシック"/>
              </a:rPr>
              <a:t>1</a:t>
            </a:r>
            <a:r>
              <a:rPr sz="1300" spc="245" dirty="0">
                <a:latin typeface="游ゴシック"/>
                <a:cs typeface="游ゴシック"/>
              </a:rPr>
              <a:t>月 </a:t>
            </a:r>
            <a:r>
              <a:rPr sz="1300" dirty="0">
                <a:latin typeface="游ゴシック"/>
                <a:cs typeface="游ゴシック"/>
              </a:rPr>
              <a:t>2</a:t>
            </a:r>
            <a:r>
              <a:rPr sz="1300" spc="245" dirty="0">
                <a:latin typeface="游ゴシック"/>
                <a:cs typeface="游ゴシック"/>
              </a:rPr>
              <a:t>月 </a:t>
            </a:r>
            <a:r>
              <a:rPr sz="1300" dirty="0">
                <a:latin typeface="游ゴシック"/>
                <a:cs typeface="游ゴシック"/>
              </a:rPr>
              <a:t>3</a:t>
            </a:r>
            <a:r>
              <a:rPr sz="1300" spc="-50" dirty="0">
                <a:latin typeface="游ゴシック"/>
                <a:cs typeface="游ゴシック"/>
              </a:rPr>
              <a:t>月</a:t>
            </a:r>
            <a:endParaRPr sz="1300" dirty="0">
              <a:latin typeface="游ゴシック"/>
              <a:cs typeface="游ゴシック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7474700" y="2296592"/>
            <a:ext cx="2493010" cy="218008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40"/>
              </a:spcBef>
              <a:tabLst>
                <a:tab pos="426720" algn="l"/>
              </a:tabLst>
            </a:pPr>
            <a:r>
              <a:rPr sz="1300" dirty="0">
                <a:latin typeface="游ゴシック"/>
                <a:cs typeface="游ゴシック"/>
              </a:rPr>
              <a:t>4</a:t>
            </a:r>
            <a:r>
              <a:rPr sz="1300" spc="-50" dirty="0">
                <a:latin typeface="游ゴシック"/>
                <a:cs typeface="游ゴシック"/>
              </a:rPr>
              <a:t>月</a:t>
            </a:r>
            <a:r>
              <a:rPr sz="1300" dirty="0">
                <a:latin typeface="游ゴシック"/>
                <a:cs typeface="游ゴシック"/>
              </a:rPr>
              <a:t>	</a:t>
            </a:r>
            <a:r>
              <a:rPr lang="ja-JP" altLang="en-US" sz="1300" dirty="0">
                <a:latin typeface="游ゴシック"/>
                <a:cs typeface="游ゴシック"/>
              </a:rPr>
              <a:t>・   </a:t>
            </a:r>
            <a:r>
              <a:rPr lang="en-US" altLang="ja-JP" sz="1300" dirty="0">
                <a:latin typeface="游ゴシック"/>
                <a:cs typeface="游ゴシック"/>
              </a:rPr>
              <a:t>12</a:t>
            </a:r>
            <a:r>
              <a:rPr sz="1300" dirty="0">
                <a:latin typeface="游ゴシック"/>
                <a:cs typeface="游ゴシック"/>
              </a:rPr>
              <a:t>月</a:t>
            </a:r>
            <a:r>
              <a:rPr lang="en-US" sz="1300" dirty="0">
                <a:latin typeface="游ゴシック"/>
                <a:cs typeface="游ゴシック"/>
              </a:rPr>
              <a:t> </a:t>
            </a:r>
            <a:r>
              <a:rPr lang="en-US" sz="1300" spc="-120" dirty="0">
                <a:latin typeface="游ゴシック"/>
                <a:cs typeface="游ゴシック"/>
              </a:rPr>
              <a:t>1</a:t>
            </a:r>
            <a:r>
              <a:rPr sz="1300" spc="-120" dirty="0">
                <a:latin typeface="游ゴシック"/>
                <a:cs typeface="游ゴシック"/>
              </a:rPr>
              <a:t>月</a:t>
            </a:r>
            <a:r>
              <a:rPr lang="en-US" sz="1300" spc="-120" dirty="0">
                <a:latin typeface="游ゴシック"/>
                <a:cs typeface="游ゴシック"/>
              </a:rPr>
              <a:t>    </a:t>
            </a:r>
            <a:r>
              <a:rPr lang="en-US" altLang="ja-JP" sz="1300" spc="-120" dirty="0">
                <a:latin typeface="游ゴシック"/>
                <a:cs typeface="游ゴシック"/>
              </a:rPr>
              <a:t>2</a:t>
            </a:r>
            <a:r>
              <a:rPr sz="1300" spc="-120" dirty="0">
                <a:latin typeface="游ゴシック"/>
                <a:cs typeface="游ゴシック"/>
              </a:rPr>
              <a:t>月</a:t>
            </a:r>
            <a:r>
              <a:rPr lang="ja-JP" altLang="en-US" sz="1300" spc="-120" dirty="0">
                <a:latin typeface="游ゴシック"/>
                <a:cs typeface="游ゴシック"/>
              </a:rPr>
              <a:t>　</a:t>
            </a:r>
            <a:r>
              <a:rPr lang="en-US" altLang="ja-JP" sz="1300" spc="-120" dirty="0">
                <a:latin typeface="游ゴシック"/>
                <a:cs typeface="游ゴシック"/>
              </a:rPr>
              <a:t>3</a:t>
            </a:r>
            <a:r>
              <a:rPr sz="1300" spc="-120" dirty="0">
                <a:latin typeface="游ゴシック"/>
                <a:cs typeface="游ゴシック"/>
              </a:rPr>
              <a:t>月</a:t>
            </a:r>
            <a:r>
              <a:rPr lang="en-US" sz="1300" spc="-120" dirty="0">
                <a:latin typeface="游ゴシック"/>
                <a:cs typeface="游ゴシック"/>
              </a:rPr>
              <a:t>   4</a:t>
            </a:r>
            <a:r>
              <a:rPr lang="ja-JP" altLang="en-US" sz="1300" spc="-120" dirty="0">
                <a:latin typeface="游ゴシック"/>
                <a:cs typeface="游ゴシック"/>
              </a:rPr>
              <a:t>月</a:t>
            </a:r>
            <a:endParaRPr sz="1300" spc="-120" dirty="0">
              <a:latin typeface="游ゴシック"/>
              <a:cs typeface="游ゴシック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1944117" y="2286000"/>
            <a:ext cx="1036319" cy="218008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27305">
              <a:lnSpc>
                <a:spcPct val="100000"/>
              </a:lnSpc>
              <a:spcBef>
                <a:spcPts val="1415"/>
              </a:spcBef>
            </a:pPr>
            <a:r>
              <a:rPr sz="1300" dirty="0">
                <a:latin typeface="游ゴシック"/>
                <a:cs typeface="游ゴシック"/>
              </a:rPr>
              <a:t>1</a:t>
            </a:r>
            <a:r>
              <a:rPr sz="1300" spc="240" dirty="0">
                <a:latin typeface="游ゴシック"/>
                <a:cs typeface="游ゴシック"/>
              </a:rPr>
              <a:t>月 </a:t>
            </a:r>
            <a:r>
              <a:rPr sz="1300" dirty="0">
                <a:latin typeface="游ゴシック"/>
                <a:cs typeface="游ゴシック"/>
              </a:rPr>
              <a:t>2</a:t>
            </a:r>
            <a:r>
              <a:rPr sz="1300" spc="245" dirty="0">
                <a:latin typeface="游ゴシック"/>
                <a:cs typeface="游ゴシック"/>
              </a:rPr>
              <a:t>月 </a:t>
            </a:r>
            <a:r>
              <a:rPr sz="1300" dirty="0">
                <a:latin typeface="游ゴシック"/>
                <a:cs typeface="游ゴシック"/>
              </a:rPr>
              <a:t>3</a:t>
            </a:r>
            <a:r>
              <a:rPr sz="1300" spc="-50" dirty="0">
                <a:latin typeface="游ゴシック"/>
                <a:cs typeface="游ゴシック"/>
              </a:rPr>
              <a:t>月</a:t>
            </a:r>
            <a:endParaRPr sz="1300" dirty="0">
              <a:latin typeface="游ゴシック"/>
              <a:cs typeface="游ゴシック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46482" y="3055619"/>
            <a:ext cx="1871980" cy="327660"/>
          </a:xfrm>
          <a:custGeom>
            <a:avLst/>
            <a:gdLst/>
            <a:ahLst/>
            <a:cxnLst/>
            <a:rect l="l" t="t" r="r" b="b"/>
            <a:pathLst>
              <a:path w="1871980" h="327660">
                <a:moveTo>
                  <a:pt x="1871472" y="54102"/>
                </a:moveTo>
                <a:lnTo>
                  <a:pt x="1867179" y="33121"/>
                </a:lnTo>
                <a:lnTo>
                  <a:pt x="1855470" y="15913"/>
                </a:lnTo>
                <a:lnTo>
                  <a:pt x="1838032" y="4279"/>
                </a:lnTo>
                <a:lnTo>
                  <a:pt x="1816608" y="0"/>
                </a:lnTo>
                <a:lnTo>
                  <a:pt x="54864" y="0"/>
                </a:lnTo>
                <a:lnTo>
                  <a:pt x="33426" y="4279"/>
                </a:lnTo>
                <a:lnTo>
                  <a:pt x="16002" y="15913"/>
                </a:lnTo>
                <a:lnTo>
                  <a:pt x="4279" y="33121"/>
                </a:lnTo>
                <a:lnTo>
                  <a:pt x="0" y="54102"/>
                </a:lnTo>
                <a:lnTo>
                  <a:pt x="0" y="272796"/>
                </a:lnTo>
                <a:lnTo>
                  <a:pt x="4279" y="293916"/>
                </a:lnTo>
                <a:lnTo>
                  <a:pt x="16002" y="311378"/>
                </a:lnTo>
                <a:lnTo>
                  <a:pt x="33426" y="323278"/>
                </a:lnTo>
                <a:lnTo>
                  <a:pt x="54864" y="327660"/>
                </a:lnTo>
                <a:lnTo>
                  <a:pt x="1816608" y="327660"/>
                </a:lnTo>
                <a:lnTo>
                  <a:pt x="1838032" y="323278"/>
                </a:lnTo>
                <a:lnTo>
                  <a:pt x="1855470" y="311378"/>
                </a:lnTo>
                <a:lnTo>
                  <a:pt x="1867179" y="293916"/>
                </a:lnTo>
                <a:lnTo>
                  <a:pt x="1871472" y="272796"/>
                </a:lnTo>
                <a:lnTo>
                  <a:pt x="1871472" y="54102"/>
                </a:lnTo>
                <a:close/>
              </a:path>
            </a:pathLst>
          </a:custGeom>
          <a:solidFill>
            <a:srgbClr val="FFFF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 txBox="1"/>
          <p:nvPr/>
        </p:nvSpPr>
        <p:spPr>
          <a:xfrm>
            <a:off x="125221" y="3143503"/>
            <a:ext cx="969010" cy="15176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800" spc="-5" dirty="0">
                <a:latin typeface="Meiryo UI"/>
                <a:cs typeface="Meiryo UI"/>
              </a:rPr>
              <a:t>研究活動スタート支援</a:t>
            </a:r>
            <a:endParaRPr sz="800">
              <a:latin typeface="Meiryo UI"/>
              <a:cs typeface="Meiryo UI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3761485" y="2938526"/>
            <a:ext cx="360680" cy="12636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650" b="1" spc="-15" dirty="0">
                <a:solidFill>
                  <a:srgbClr val="001F5F"/>
                </a:solidFill>
                <a:latin typeface="Meiryo UI"/>
                <a:cs typeface="Meiryo UI"/>
              </a:rPr>
              <a:t>書面審査</a:t>
            </a:r>
            <a:endParaRPr sz="650">
              <a:latin typeface="Meiryo UI"/>
              <a:cs typeface="Meiryo UI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5117777" y="3028045"/>
            <a:ext cx="109220" cy="360680"/>
          </a:xfrm>
          <a:prstGeom prst="rect">
            <a:avLst/>
          </a:prstGeom>
        </p:spPr>
        <p:txBody>
          <a:bodyPr vert="eaVert" wrap="square" lIns="0" tIns="0" rIns="0" bIns="0" rtlCol="0">
            <a:spAutoFit/>
          </a:bodyPr>
          <a:lstStyle/>
          <a:p>
            <a:pPr marL="12700">
              <a:lnSpc>
                <a:spcPct val="70000"/>
              </a:lnSpc>
            </a:pPr>
            <a:r>
              <a:rPr sz="650" b="1" spc="-5" dirty="0">
                <a:solidFill>
                  <a:srgbClr val="FF0000"/>
                </a:solidFill>
                <a:latin typeface="Meiryo UI"/>
                <a:cs typeface="Meiryo UI"/>
              </a:rPr>
              <a:t>交</a:t>
            </a: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付</a:t>
            </a:r>
            <a:r>
              <a:rPr sz="650" b="1" spc="-5" dirty="0">
                <a:solidFill>
                  <a:srgbClr val="FF0000"/>
                </a:solidFill>
                <a:latin typeface="Meiryo UI"/>
                <a:cs typeface="Meiryo UI"/>
              </a:rPr>
              <a:t>決</a:t>
            </a: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定</a:t>
            </a:r>
            <a:endParaRPr sz="650">
              <a:latin typeface="Meiryo UI"/>
              <a:cs typeface="Meiryo UI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684268" y="2938526"/>
            <a:ext cx="360680" cy="12636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650" b="1" spc="-15" dirty="0">
                <a:solidFill>
                  <a:srgbClr val="001F5F"/>
                </a:solidFill>
                <a:latin typeface="Meiryo UI"/>
                <a:cs typeface="Meiryo UI"/>
              </a:rPr>
              <a:t>交付申請</a:t>
            </a:r>
            <a:endParaRPr sz="650">
              <a:latin typeface="Meiryo UI"/>
              <a:cs typeface="Meiryo UI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4262813" y="2847975"/>
            <a:ext cx="210185" cy="696595"/>
          </a:xfrm>
          <a:prstGeom prst="rect">
            <a:avLst/>
          </a:prstGeom>
        </p:spPr>
        <p:txBody>
          <a:bodyPr vert="eaVert" wrap="square" lIns="0" tIns="0" rIns="0" bIns="0" rtlCol="0">
            <a:spAutoFit/>
          </a:bodyPr>
          <a:lstStyle/>
          <a:p>
            <a:pPr algn="ctr">
              <a:lnSpc>
                <a:spcPct val="70000"/>
              </a:lnSpc>
            </a:pPr>
            <a:r>
              <a:rPr sz="650" b="1" spc="5" dirty="0">
                <a:solidFill>
                  <a:srgbClr val="FF0000"/>
                </a:solidFill>
                <a:latin typeface="Meiryo UI"/>
                <a:cs typeface="Meiryo UI"/>
              </a:rPr>
              <a:t>（</a:t>
            </a: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同</a:t>
            </a:r>
            <a:r>
              <a:rPr sz="650" b="1" spc="-5" dirty="0">
                <a:solidFill>
                  <a:srgbClr val="FF0000"/>
                </a:solidFill>
                <a:latin typeface="Meiryo UI"/>
                <a:cs typeface="Meiryo UI"/>
              </a:rPr>
              <a:t>日</a:t>
            </a: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）</a:t>
            </a:r>
            <a:r>
              <a:rPr sz="650" b="1" spc="-5" dirty="0">
                <a:solidFill>
                  <a:srgbClr val="FF0000"/>
                </a:solidFill>
                <a:latin typeface="Meiryo UI"/>
                <a:cs typeface="Meiryo UI"/>
              </a:rPr>
              <a:t>交</a:t>
            </a: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付</a:t>
            </a:r>
            <a:r>
              <a:rPr sz="650" b="1" spc="-5" dirty="0">
                <a:solidFill>
                  <a:srgbClr val="FF0000"/>
                </a:solidFill>
                <a:latin typeface="Meiryo UI"/>
                <a:cs typeface="Meiryo UI"/>
              </a:rPr>
              <a:t>内</a:t>
            </a: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定</a:t>
            </a:r>
            <a:endParaRPr sz="650">
              <a:latin typeface="Meiryo UI"/>
              <a:cs typeface="Meiryo UI"/>
            </a:endParaRPr>
          </a:p>
          <a:p>
            <a:pPr marL="635" algn="ctr">
              <a:lnSpc>
                <a:spcPct val="100000"/>
              </a:lnSpc>
              <a:spcBef>
                <a:spcPts val="10"/>
              </a:spcBef>
            </a:pP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審</a:t>
            </a:r>
            <a:r>
              <a:rPr sz="650" b="1" spc="-5" dirty="0">
                <a:solidFill>
                  <a:srgbClr val="FF0000"/>
                </a:solidFill>
                <a:latin typeface="Meiryo UI"/>
                <a:cs typeface="Meiryo UI"/>
              </a:rPr>
              <a:t>査</a:t>
            </a: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結</a:t>
            </a:r>
            <a:r>
              <a:rPr sz="650" b="1" spc="-5" dirty="0">
                <a:solidFill>
                  <a:srgbClr val="FF0000"/>
                </a:solidFill>
                <a:latin typeface="Meiryo UI"/>
                <a:cs typeface="Meiryo UI"/>
              </a:rPr>
              <a:t>果通</a:t>
            </a: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知</a:t>
            </a:r>
            <a:endParaRPr sz="650">
              <a:latin typeface="Meiryo UI"/>
              <a:cs typeface="Meiryo UI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2694692" y="2963671"/>
            <a:ext cx="193040" cy="12636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650" b="1" spc="-25" dirty="0">
                <a:solidFill>
                  <a:srgbClr val="001F5F"/>
                </a:solidFill>
                <a:latin typeface="Meiryo UI"/>
                <a:cs typeface="Meiryo UI"/>
              </a:rPr>
              <a:t>公募</a:t>
            </a:r>
            <a:endParaRPr sz="650">
              <a:latin typeface="Meiryo UI"/>
              <a:cs typeface="Meiryo UI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3447470" y="3102788"/>
            <a:ext cx="109220" cy="193040"/>
          </a:xfrm>
          <a:prstGeom prst="rect">
            <a:avLst/>
          </a:prstGeom>
        </p:spPr>
        <p:txBody>
          <a:bodyPr vert="eaVert" wrap="square" lIns="0" tIns="0" rIns="0" bIns="0" rtlCol="0">
            <a:spAutoFit/>
          </a:bodyPr>
          <a:lstStyle/>
          <a:p>
            <a:pPr marL="12700">
              <a:lnSpc>
                <a:spcPct val="70000"/>
              </a:lnSpc>
            </a:pPr>
            <a:r>
              <a:rPr sz="650" b="1" spc="-5" dirty="0">
                <a:solidFill>
                  <a:srgbClr val="FF0000"/>
                </a:solidFill>
                <a:latin typeface="Meiryo UI"/>
                <a:cs typeface="Meiryo UI"/>
              </a:rPr>
              <a:t>受</a:t>
            </a: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付</a:t>
            </a:r>
            <a:endParaRPr sz="650">
              <a:latin typeface="Meiryo UI"/>
              <a:cs typeface="Meiryo UI"/>
            </a:endParaRPr>
          </a:p>
        </p:txBody>
      </p:sp>
      <p:sp>
        <p:nvSpPr>
          <p:cNvPr id="43" name="object 43"/>
          <p:cNvSpPr/>
          <p:nvPr/>
        </p:nvSpPr>
        <p:spPr>
          <a:xfrm>
            <a:off x="2668524" y="3067811"/>
            <a:ext cx="784225" cy="215900"/>
          </a:xfrm>
          <a:custGeom>
            <a:avLst/>
            <a:gdLst/>
            <a:ahLst/>
            <a:cxnLst/>
            <a:rect l="l" t="t" r="r" b="b"/>
            <a:pathLst>
              <a:path w="784225" h="215900">
                <a:moveTo>
                  <a:pt x="784098" y="107441"/>
                </a:moveTo>
                <a:lnTo>
                  <a:pt x="514350" y="0"/>
                </a:lnTo>
                <a:lnTo>
                  <a:pt x="514350" y="53339"/>
                </a:lnTo>
                <a:lnTo>
                  <a:pt x="0" y="53339"/>
                </a:lnTo>
                <a:lnTo>
                  <a:pt x="0" y="161543"/>
                </a:lnTo>
                <a:lnTo>
                  <a:pt x="514350" y="161543"/>
                </a:lnTo>
                <a:lnTo>
                  <a:pt x="514350" y="215645"/>
                </a:lnTo>
                <a:lnTo>
                  <a:pt x="784098" y="107441"/>
                </a:lnTo>
                <a:close/>
              </a:path>
            </a:pathLst>
          </a:custGeom>
          <a:solidFill>
            <a:srgbClr val="FD3F5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3694937" y="3063239"/>
            <a:ext cx="508634" cy="208915"/>
          </a:xfrm>
          <a:custGeom>
            <a:avLst/>
            <a:gdLst/>
            <a:ahLst/>
            <a:cxnLst/>
            <a:rect l="l" t="t" r="r" b="b"/>
            <a:pathLst>
              <a:path w="508635" h="208914">
                <a:moveTo>
                  <a:pt x="508254" y="104393"/>
                </a:moveTo>
                <a:lnTo>
                  <a:pt x="247650" y="0"/>
                </a:lnTo>
                <a:lnTo>
                  <a:pt x="247650" y="52577"/>
                </a:lnTo>
                <a:lnTo>
                  <a:pt x="0" y="52577"/>
                </a:lnTo>
                <a:lnTo>
                  <a:pt x="0" y="156971"/>
                </a:lnTo>
                <a:lnTo>
                  <a:pt x="247650" y="156971"/>
                </a:lnTo>
                <a:lnTo>
                  <a:pt x="247650" y="208787"/>
                </a:lnTo>
                <a:lnTo>
                  <a:pt x="508254" y="104393"/>
                </a:lnTo>
                <a:close/>
              </a:path>
            </a:pathLst>
          </a:custGeom>
          <a:solidFill>
            <a:srgbClr val="00AF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4691634" y="3055619"/>
            <a:ext cx="417195" cy="217170"/>
          </a:xfrm>
          <a:custGeom>
            <a:avLst/>
            <a:gdLst/>
            <a:ahLst/>
            <a:cxnLst/>
            <a:rect l="l" t="t" r="r" b="b"/>
            <a:pathLst>
              <a:path w="417195" h="217170">
                <a:moveTo>
                  <a:pt x="416814" y="108203"/>
                </a:moveTo>
                <a:lnTo>
                  <a:pt x="246888" y="0"/>
                </a:lnTo>
                <a:lnTo>
                  <a:pt x="246888" y="54101"/>
                </a:lnTo>
                <a:lnTo>
                  <a:pt x="0" y="54101"/>
                </a:lnTo>
                <a:lnTo>
                  <a:pt x="0" y="162305"/>
                </a:lnTo>
                <a:lnTo>
                  <a:pt x="246888" y="162305"/>
                </a:lnTo>
                <a:lnTo>
                  <a:pt x="246888" y="217169"/>
                </a:lnTo>
                <a:lnTo>
                  <a:pt x="416814" y="108203"/>
                </a:lnTo>
                <a:close/>
              </a:path>
            </a:pathLst>
          </a:custGeom>
          <a:solidFill>
            <a:srgbClr val="FF99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46482" y="3954017"/>
            <a:ext cx="1871980" cy="278130"/>
          </a:xfrm>
          <a:custGeom>
            <a:avLst/>
            <a:gdLst/>
            <a:ahLst/>
            <a:cxnLst/>
            <a:rect l="l" t="t" r="r" b="b"/>
            <a:pathLst>
              <a:path w="1871980" h="278129">
                <a:moveTo>
                  <a:pt x="1871472" y="231648"/>
                </a:moveTo>
                <a:lnTo>
                  <a:pt x="1871472" y="46482"/>
                </a:lnTo>
                <a:lnTo>
                  <a:pt x="1867852" y="28610"/>
                </a:lnTo>
                <a:lnTo>
                  <a:pt x="1857946" y="13811"/>
                </a:lnTo>
                <a:lnTo>
                  <a:pt x="1843182" y="3726"/>
                </a:lnTo>
                <a:lnTo>
                  <a:pt x="1824989" y="0"/>
                </a:lnTo>
                <a:lnTo>
                  <a:pt x="46481" y="0"/>
                </a:lnTo>
                <a:lnTo>
                  <a:pt x="28610" y="3726"/>
                </a:lnTo>
                <a:lnTo>
                  <a:pt x="13811" y="13811"/>
                </a:lnTo>
                <a:lnTo>
                  <a:pt x="3726" y="28610"/>
                </a:lnTo>
                <a:lnTo>
                  <a:pt x="0" y="46482"/>
                </a:lnTo>
                <a:lnTo>
                  <a:pt x="0" y="231648"/>
                </a:lnTo>
                <a:lnTo>
                  <a:pt x="3726" y="249840"/>
                </a:lnTo>
                <a:lnTo>
                  <a:pt x="13811" y="264604"/>
                </a:lnTo>
                <a:lnTo>
                  <a:pt x="28610" y="274510"/>
                </a:lnTo>
                <a:lnTo>
                  <a:pt x="46482" y="278130"/>
                </a:lnTo>
                <a:lnTo>
                  <a:pt x="1824989" y="278130"/>
                </a:lnTo>
                <a:lnTo>
                  <a:pt x="1843182" y="274510"/>
                </a:lnTo>
                <a:lnTo>
                  <a:pt x="1857946" y="264604"/>
                </a:lnTo>
                <a:lnTo>
                  <a:pt x="1867852" y="249840"/>
                </a:lnTo>
                <a:lnTo>
                  <a:pt x="1871472" y="231648"/>
                </a:lnTo>
                <a:close/>
              </a:path>
            </a:pathLst>
          </a:custGeom>
          <a:solidFill>
            <a:srgbClr val="FFFF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 txBox="1"/>
          <p:nvPr/>
        </p:nvSpPr>
        <p:spPr>
          <a:xfrm>
            <a:off x="122936" y="3954272"/>
            <a:ext cx="1076325" cy="27749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800" spc="-5" dirty="0">
                <a:latin typeface="Meiryo UI"/>
                <a:cs typeface="Meiryo UI"/>
              </a:rPr>
              <a:t>国際共同研究加速基⾦</a:t>
            </a:r>
            <a:endParaRPr sz="800">
              <a:latin typeface="Meiryo UI"/>
              <a:cs typeface="Meiryo UI"/>
            </a:endParaRPr>
          </a:p>
          <a:p>
            <a:pPr marL="81915">
              <a:lnSpc>
                <a:spcPct val="100000"/>
              </a:lnSpc>
              <a:spcBef>
                <a:spcPts val="30"/>
              </a:spcBef>
            </a:pPr>
            <a:r>
              <a:rPr sz="800" spc="-10" dirty="0">
                <a:latin typeface="Meiryo UI"/>
                <a:cs typeface="Meiryo UI"/>
              </a:rPr>
              <a:t>・国際先導研究</a:t>
            </a:r>
            <a:endParaRPr sz="800">
              <a:latin typeface="Meiryo UI"/>
              <a:cs typeface="Meiryo UI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3055111" y="3891788"/>
            <a:ext cx="1580515" cy="12636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650" b="1" spc="-15" dirty="0">
                <a:solidFill>
                  <a:srgbClr val="001F5F"/>
                </a:solidFill>
                <a:latin typeface="Meiryo UI"/>
                <a:cs typeface="Meiryo UI"/>
              </a:rPr>
              <a:t>事前の選考/書面審査/合議審査/ヒアリング</a:t>
            </a:r>
            <a:endParaRPr sz="650">
              <a:latin typeface="Meiryo UI"/>
              <a:cs typeface="Meiryo UI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5824147" y="3826255"/>
            <a:ext cx="132080" cy="66675"/>
          </a:xfrm>
          <a:prstGeom prst="rect">
            <a:avLst/>
          </a:prstGeom>
        </p:spPr>
        <p:txBody>
          <a:bodyPr vert="vert" wrap="square" lIns="0" tIns="190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0"/>
              </a:spcBef>
            </a:pPr>
            <a:r>
              <a:rPr sz="650" b="1" spc="-50" dirty="0">
                <a:solidFill>
                  <a:srgbClr val="FF0000"/>
                </a:solidFill>
                <a:latin typeface="Meiryo UI"/>
                <a:cs typeface="Meiryo UI"/>
              </a:rPr>
              <a:t>(</a:t>
            </a:r>
            <a:endParaRPr sz="650">
              <a:latin typeface="Meiryo UI"/>
              <a:cs typeface="Meiryo UI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5824147" y="4035044"/>
            <a:ext cx="132080" cy="66675"/>
          </a:xfrm>
          <a:prstGeom prst="rect">
            <a:avLst/>
          </a:prstGeom>
        </p:spPr>
        <p:txBody>
          <a:bodyPr vert="vert" wrap="square" lIns="0" tIns="190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0"/>
              </a:spcBef>
            </a:pPr>
            <a:r>
              <a:rPr sz="650" b="1" spc="-50" dirty="0">
                <a:solidFill>
                  <a:srgbClr val="FF0000"/>
                </a:solidFill>
                <a:latin typeface="Meiryo UI"/>
                <a:cs typeface="Meiryo UI"/>
              </a:rPr>
              <a:t>)</a:t>
            </a:r>
            <a:endParaRPr sz="650">
              <a:latin typeface="Meiryo UI"/>
              <a:cs typeface="Meiryo UI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5723563" y="3868785"/>
            <a:ext cx="210185" cy="569595"/>
          </a:xfrm>
          <a:prstGeom prst="rect">
            <a:avLst/>
          </a:prstGeom>
        </p:spPr>
        <p:txBody>
          <a:bodyPr vert="eaVert" wrap="square" lIns="0" tIns="0" rIns="0" bIns="0" rtlCol="0">
            <a:spAutoFit/>
          </a:bodyPr>
          <a:lstStyle/>
          <a:p>
            <a:pPr marL="12700">
              <a:lnSpc>
                <a:spcPct val="70000"/>
              </a:lnSpc>
            </a:pP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同日</a:t>
            </a:r>
            <a:r>
              <a:rPr sz="650" b="1" spc="105" dirty="0">
                <a:solidFill>
                  <a:srgbClr val="FF0000"/>
                </a:solidFill>
                <a:latin typeface="Meiryo UI"/>
                <a:cs typeface="Meiryo UI"/>
              </a:rPr>
              <a:t> </a:t>
            </a:r>
            <a:r>
              <a:rPr sz="650" b="1" spc="-5" dirty="0">
                <a:solidFill>
                  <a:srgbClr val="FF0000"/>
                </a:solidFill>
                <a:latin typeface="Meiryo UI"/>
                <a:cs typeface="Meiryo UI"/>
              </a:rPr>
              <a:t>交</a:t>
            </a: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付</a:t>
            </a:r>
            <a:r>
              <a:rPr sz="650" b="1" spc="-5" dirty="0">
                <a:solidFill>
                  <a:srgbClr val="FF0000"/>
                </a:solidFill>
                <a:latin typeface="Meiryo UI"/>
                <a:cs typeface="Meiryo UI"/>
              </a:rPr>
              <a:t>内</a:t>
            </a: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定</a:t>
            </a:r>
            <a:endParaRPr sz="650">
              <a:latin typeface="Meiryo UI"/>
              <a:cs typeface="Meiryo UI"/>
            </a:endParaRPr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審</a:t>
            </a:r>
            <a:r>
              <a:rPr sz="650" b="1" spc="-5" dirty="0">
                <a:solidFill>
                  <a:srgbClr val="FF0000"/>
                </a:solidFill>
                <a:latin typeface="Meiryo UI"/>
                <a:cs typeface="Meiryo UI"/>
              </a:rPr>
              <a:t>査</a:t>
            </a: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結</a:t>
            </a:r>
            <a:r>
              <a:rPr sz="650" b="1" spc="-5" dirty="0">
                <a:solidFill>
                  <a:srgbClr val="FF0000"/>
                </a:solidFill>
                <a:latin typeface="Meiryo UI"/>
                <a:cs typeface="Meiryo UI"/>
              </a:rPr>
              <a:t>果通</a:t>
            </a: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知</a:t>
            </a:r>
            <a:endParaRPr sz="650">
              <a:latin typeface="Meiryo UI"/>
              <a:cs typeface="Meiryo UI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2155186" y="3909312"/>
            <a:ext cx="193040" cy="12636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650" b="1" spc="-25" dirty="0">
                <a:solidFill>
                  <a:srgbClr val="001F5F"/>
                </a:solidFill>
                <a:latin typeface="Meiryo UI"/>
                <a:cs typeface="Meiryo UI"/>
              </a:rPr>
              <a:t>公募</a:t>
            </a:r>
            <a:endParaRPr sz="650">
              <a:latin typeface="Meiryo UI"/>
              <a:cs typeface="Meiryo UI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2810433" y="4027859"/>
            <a:ext cx="109220" cy="193040"/>
          </a:xfrm>
          <a:prstGeom prst="rect">
            <a:avLst/>
          </a:prstGeom>
        </p:spPr>
        <p:txBody>
          <a:bodyPr vert="eaVert" wrap="square" lIns="0" tIns="0" rIns="0" bIns="0" rtlCol="0">
            <a:spAutoFit/>
          </a:bodyPr>
          <a:lstStyle/>
          <a:p>
            <a:pPr marL="12700">
              <a:lnSpc>
                <a:spcPct val="70000"/>
              </a:lnSpc>
            </a:pPr>
            <a:r>
              <a:rPr sz="650" b="1" spc="-5" dirty="0">
                <a:solidFill>
                  <a:srgbClr val="FF0000"/>
                </a:solidFill>
                <a:latin typeface="Meiryo UI"/>
                <a:cs typeface="Meiryo UI"/>
              </a:rPr>
              <a:t>受</a:t>
            </a: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付</a:t>
            </a:r>
            <a:endParaRPr sz="650">
              <a:latin typeface="Meiryo UI"/>
              <a:cs typeface="Meiryo UI"/>
            </a:endParaRPr>
          </a:p>
        </p:txBody>
      </p:sp>
      <p:grpSp>
        <p:nvGrpSpPr>
          <p:cNvPr id="55" name="object 55"/>
          <p:cNvGrpSpPr/>
          <p:nvPr/>
        </p:nvGrpSpPr>
        <p:grpSpPr>
          <a:xfrm>
            <a:off x="2073401" y="4001261"/>
            <a:ext cx="3557270" cy="233679"/>
            <a:chOff x="2073401" y="4001261"/>
            <a:chExt cx="3557270" cy="233679"/>
          </a:xfrm>
        </p:grpSpPr>
        <p:sp>
          <p:nvSpPr>
            <p:cNvPr id="56" name="object 56"/>
            <p:cNvSpPr/>
            <p:nvPr/>
          </p:nvSpPr>
          <p:spPr>
            <a:xfrm>
              <a:off x="2073401" y="4001261"/>
              <a:ext cx="694690" cy="215900"/>
            </a:xfrm>
            <a:custGeom>
              <a:avLst/>
              <a:gdLst/>
              <a:ahLst/>
              <a:cxnLst/>
              <a:rect l="l" t="t" r="r" b="b"/>
              <a:pathLst>
                <a:path w="694689" h="215900">
                  <a:moveTo>
                    <a:pt x="694182" y="107441"/>
                  </a:moveTo>
                  <a:lnTo>
                    <a:pt x="425195" y="0"/>
                  </a:lnTo>
                  <a:lnTo>
                    <a:pt x="425195" y="54101"/>
                  </a:lnTo>
                  <a:lnTo>
                    <a:pt x="0" y="54101"/>
                  </a:lnTo>
                  <a:lnTo>
                    <a:pt x="0" y="161543"/>
                  </a:lnTo>
                  <a:lnTo>
                    <a:pt x="425195" y="161543"/>
                  </a:lnTo>
                  <a:lnTo>
                    <a:pt x="425195" y="215645"/>
                  </a:lnTo>
                  <a:lnTo>
                    <a:pt x="694182" y="107441"/>
                  </a:lnTo>
                  <a:close/>
                </a:path>
              </a:pathLst>
            </a:custGeom>
            <a:solidFill>
              <a:srgbClr val="FD3F5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" name="object 57"/>
            <p:cNvSpPr/>
            <p:nvPr/>
          </p:nvSpPr>
          <p:spPr>
            <a:xfrm>
              <a:off x="2961131" y="4018787"/>
              <a:ext cx="2669540" cy="215900"/>
            </a:xfrm>
            <a:custGeom>
              <a:avLst/>
              <a:gdLst/>
              <a:ahLst/>
              <a:cxnLst/>
              <a:rect l="l" t="t" r="r" b="b"/>
              <a:pathLst>
                <a:path w="2669540" h="215900">
                  <a:moveTo>
                    <a:pt x="2669286" y="108203"/>
                  </a:moveTo>
                  <a:lnTo>
                    <a:pt x="2400300" y="0"/>
                  </a:lnTo>
                  <a:lnTo>
                    <a:pt x="2400300" y="54101"/>
                  </a:lnTo>
                  <a:lnTo>
                    <a:pt x="0" y="54101"/>
                  </a:lnTo>
                  <a:lnTo>
                    <a:pt x="0" y="161543"/>
                  </a:lnTo>
                  <a:lnTo>
                    <a:pt x="2400300" y="161543"/>
                  </a:lnTo>
                  <a:lnTo>
                    <a:pt x="2400300" y="215645"/>
                  </a:lnTo>
                  <a:lnTo>
                    <a:pt x="2669286" y="108203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8" name="object 58"/>
          <p:cNvSpPr txBox="1"/>
          <p:nvPr/>
        </p:nvSpPr>
        <p:spPr>
          <a:xfrm>
            <a:off x="5997955" y="3862070"/>
            <a:ext cx="360680" cy="12636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650" b="1" spc="-15" dirty="0">
                <a:solidFill>
                  <a:srgbClr val="001F5F"/>
                </a:solidFill>
                <a:latin typeface="Meiryo UI"/>
                <a:cs typeface="Meiryo UI"/>
              </a:rPr>
              <a:t>交付申請</a:t>
            </a:r>
            <a:endParaRPr sz="650">
              <a:latin typeface="Meiryo UI"/>
              <a:cs typeface="Meiryo UI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6482519" y="3964548"/>
            <a:ext cx="109220" cy="360680"/>
          </a:xfrm>
          <a:prstGeom prst="rect">
            <a:avLst/>
          </a:prstGeom>
        </p:spPr>
        <p:txBody>
          <a:bodyPr vert="eaVert" wrap="square" lIns="0" tIns="0" rIns="0" bIns="0" rtlCol="0">
            <a:spAutoFit/>
          </a:bodyPr>
          <a:lstStyle/>
          <a:p>
            <a:pPr marL="12700">
              <a:lnSpc>
                <a:spcPct val="70000"/>
              </a:lnSpc>
            </a:pPr>
            <a:r>
              <a:rPr sz="650" b="1" spc="-5" dirty="0">
                <a:solidFill>
                  <a:srgbClr val="FF0000"/>
                </a:solidFill>
                <a:latin typeface="Meiryo UI"/>
                <a:cs typeface="Meiryo UI"/>
              </a:rPr>
              <a:t>交</a:t>
            </a: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付</a:t>
            </a:r>
            <a:r>
              <a:rPr sz="650" b="1" spc="-5" dirty="0">
                <a:solidFill>
                  <a:srgbClr val="FF0000"/>
                </a:solidFill>
                <a:latin typeface="Meiryo UI"/>
                <a:cs typeface="Meiryo UI"/>
              </a:rPr>
              <a:t>決</a:t>
            </a: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定</a:t>
            </a:r>
            <a:endParaRPr sz="650">
              <a:latin typeface="Meiryo UI"/>
              <a:cs typeface="Meiryo UI"/>
            </a:endParaRPr>
          </a:p>
        </p:txBody>
      </p:sp>
      <p:sp>
        <p:nvSpPr>
          <p:cNvPr id="61" name="object 61"/>
          <p:cNvSpPr/>
          <p:nvPr/>
        </p:nvSpPr>
        <p:spPr>
          <a:xfrm>
            <a:off x="5953505" y="4020311"/>
            <a:ext cx="481330" cy="216535"/>
          </a:xfrm>
          <a:custGeom>
            <a:avLst/>
            <a:gdLst/>
            <a:ahLst/>
            <a:cxnLst/>
            <a:rect l="l" t="t" r="r" b="b"/>
            <a:pathLst>
              <a:path w="481329" h="216535">
                <a:moveTo>
                  <a:pt x="480822" y="108203"/>
                </a:moveTo>
                <a:lnTo>
                  <a:pt x="355854" y="0"/>
                </a:lnTo>
                <a:lnTo>
                  <a:pt x="355854" y="54101"/>
                </a:lnTo>
                <a:lnTo>
                  <a:pt x="0" y="54101"/>
                </a:lnTo>
                <a:lnTo>
                  <a:pt x="0" y="162305"/>
                </a:lnTo>
                <a:lnTo>
                  <a:pt x="355854" y="162305"/>
                </a:lnTo>
                <a:lnTo>
                  <a:pt x="355854" y="216407"/>
                </a:lnTo>
                <a:lnTo>
                  <a:pt x="480822" y="108203"/>
                </a:lnTo>
                <a:close/>
              </a:path>
            </a:pathLst>
          </a:custGeom>
          <a:solidFill>
            <a:srgbClr val="FF99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7102602" y="4932425"/>
            <a:ext cx="2894330" cy="483870"/>
          </a:xfrm>
          <a:custGeom>
            <a:avLst/>
            <a:gdLst/>
            <a:ahLst/>
            <a:cxnLst/>
            <a:rect l="l" t="t" r="r" b="b"/>
            <a:pathLst>
              <a:path w="2894329" h="483870">
                <a:moveTo>
                  <a:pt x="2894076" y="403098"/>
                </a:moveTo>
                <a:lnTo>
                  <a:pt x="2894076" y="80772"/>
                </a:lnTo>
                <a:lnTo>
                  <a:pt x="2887670" y="49184"/>
                </a:lnTo>
                <a:lnTo>
                  <a:pt x="2870263" y="23526"/>
                </a:lnTo>
                <a:lnTo>
                  <a:pt x="2844569" y="6298"/>
                </a:lnTo>
                <a:lnTo>
                  <a:pt x="2813304" y="0"/>
                </a:lnTo>
                <a:lnTo>
                  <a:pt x="80772" y="0"/>
                </a:lnTo>
                <a:lnTo>
                  <a:pt x="49506" y="6298"/>
                </a:lnTo>
                <a:lnTo>
                  <a:pt x="23812" y="23526"/>
                </a:lnTo>
                <a:lnTo>
                  <a:pt x="6405" y="49184"/>
                </a:lnTo>
                <a:lnTo>
                  <a:pt x="0" y="80772"/>
                </a:lnTo>
                <a:lnTo>
                  <a:pt x="0" y="403098"/>
                </a:lnTo>
                <a:lnTo>
                  <a:pt x="6405" y="434685"/>
                </a:lnTo>
                <a:lnTo>
                  <a:pt x="23812" y="460343"/>
                </a:lnTo>
                <a:lnTo>
                  <a:pt x="49506" y="477571"/>
                </a:lnTo>
                <a:lnTo>
                  <a:pt x="80772" y="483870"/>
                </a:lnTo>
                <a:lnTo>
                  <a:pt x="2813304" y="483869"/>
                </a:lnTo>
                <a:lnTo>
                  <a:pt x="2844569" y="477571"/>
                </a:lnTo>
                <a:lnTo>
                  <a:pt x="2870263" y="460343"/>
                </a:lnTo>
                <a:lnTo>
                  <a:pt x="2887670" y="434685"/>
                </a:lnTo>
                <a:lnTo>
                  <a:pt x="2894076" y="40309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7102602" y="4932425"/>
            <a:ext cx="2894330" cy="483870"/>
          </a:xfrm>
          <a:custGeom>
            <a:avLst/>
            <a:gdLst/>
            <a:ahLst/>
            <a:cxnLst/>
            <a:rect l="l" t="t" r="r" b="b"/>
            <a:pathLst>
              <a:path w="2894329" h="483870">
                <a:moveTo>
                  <a:pt x="0" y="80772"/>
                </a:moveTo>
                <a:lnTo>
                  <a:pt x="23812" y="23526"/>
                </a:lnTo>
                <a:lnTo>
                  <a:pt x="80772" y="0"/>
                </a:lnTo>
                <a:lnTo>
                  <a:pt x="2813304" y="0"/>
                </a:lnTo>
                <a:lnTo>
                  <a:pt x="2844569" y="6298"/>
                </a:lnTo>
                <a:lnTo>
                  <a:pt x="2870263" y="23526"/>
                </a:lnTo>
                <a:lnTo>
                  <a:pt x="2887670" y="49184"/>
                </a:lnTo>
                <a:lnTo>
                  <a:pt x="2894076" y="80772"/>
                </a:lnTo>
                <a:lnTo>
                  <a:pt x="2894076" y="403098"/>
                </a:lnTo>
                <a:lnTo>
                  <a:pt x="2870263" y="460343"/>
                </a:lnTo>
                <a:lnTo>
                  <a:pt x="2813304" y="483869"/>
                </a:lnTo>
                <a:lnTo>
                  <a:pt x="80772" y="483870"/>
                </a:lnTo>
                <a:lnTo>
                  <a:pt x="49506" y="477571"/>
                </a:lnTo>
                <a:lnTo>
                  <a:pt x="23812" y="460343"/>
                </a:lnTo>
                <a:lnTo>
                  <a:pt x="6405" y="434685"/>
                </a:lnTo>
                <a:lnTo>
                  <a:pt x="0" y="403098"/>
                </a:lnTo>
                <a:lnTo>
                  <a:pt x="0" y="80772"/>
                </a:lnTo>
                <a:close/>
              </a:path>
            </a:pathLst>
          </a:custGeom>
          <a:ln w="10477">
            <a:solidFill>
              <a:srgbClr val="00AFE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 txBox="1"/>
          <p:nvPr/>
        </p:nvSpPr>
        <p:spPr>
          <a:xfrm>
            <a:off x="3200400" y="4252976"/>
            <a:ext cx="1371600" cy="12636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（※1）</a:t>
            </a:r>
            <a:r>
              <a:rPr sz="650" b="1" spc="-5" dirty="0">
                <a:solidFill>
                  <a:srgbClr val="FF0000"/>
                </a:solidFill>
                <a:latin typeface="Meiryo UI"/>
                <a:cs typeface="Meiryo UI"/>
              </a:rPr>
              <a:t>事前の選考による不採択課題</a:t>
            </a:r>
            <a:endParaRPr sz="650">
              <a:latin typeface="Meiryo UI"/>
              <a:cs typeface="Meiryo UI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3476243" y="4353559"/>
            <a:ext cx="819785" cy="12636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650" b="1" spc="-5" dirty="0">
                <a:solidFill>
                  <a:srgbClr val="FF0000"/>
                </a:solidFill>
                <a:latin typeface="Meiryo UI"/>
                <a:cs typeface="Meiryo UI"/>
              </a:rPr>
              <a:t>に対する審査結果通知</a:t>
            </a:r>
            <a:endParaRPr sz="650">
              <a:latin typeface="Meiryo UI"/>
              <a:cs typeface="Meiryo UI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3397246" y="4054859"/>
            <a:ext cx="333375" cy="12636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650" b="1" spc="-20" dirty="0">
                <a:solidFill>
                  <a:srgbClr val="FF0000"/>
                </a:solidFill>
                <a:latin typeface="Meiryo UI"/>
                <a:cs typeface="Meiryo UI"/>
              </a:rPr>
              <a:t>（※1）</a:t>
            </a:r>
            <a:endParaRPr sz="650">
              <a:latin typeface="Meiryo UI"/>
              <a:cs typeface="Meiryo UI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4544055" y="4252976"/>
            <a:ext cx="824230" cy="12636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（※2）</a:t>
            </a:r>
            <a:r>
              <a:rPr sz="650" b="1" spc="-20" dirty="0">
                <a:solidFill>
                  <a:srgbClr val="FF0000"/>
                </a:solidFill>
                <a:latin typeface="Meiryo UI"/>
                <a:cs typeface="Meiryo UI"/>
              </a:rPr>
              <a:t>ヒアリング選定</a:t>
            </a:r>
            <a:endParaRPr sz="650">
              <a:latin typeface="Meiryo UI"/>
              <a:cs typeface="Meiryo UI"/>
            </a:endParaRPr>
          </a:p>
        </p:txBody>
      </p:sp>
      <p:sp>
        <p:nvSpPr>
          <p:cNvPr id="69" name="object 69"/>
          <p:cNvSpPr txBox="1"/>
          <p:nvPr/>
        </p:nvSpPr>
        <p:spPr>
          <a:xfrm>
            <a:off x="4737604" y="4353559"/>
            <a:ext cx="438150" cy="12636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650" b="1" spc="-15" dirty="0">
                <a:solidFill>
                  <a:srgbClr val="FF0000"/>
                </a:solidFill>
                <a:latin typeface="Meiryo UI"/>
                <a:cs typeface="Meiryo UI"/>
              </a:rPr>
              <a:t>結果の通知</a:t>
            </a:r>
            <a:endParaRPr sz="650">
              <a:latin typeface="Meiryo UI"/>
              <a:cs typeface="Meiryo UI"/>
            </a:endParaRPr>
          </a:p>
        </p:txBody>
      </p:sp>
      <p:sp>
        <p:nvSpPr>
          <p:cNvPr id="70" name="object 70"/>
          <p:cNvSpPr txBox="1"/>
          <p:nvPr/>
        </p:nvSpPr>
        <p:spPr>
          <a:xfrm>
            <a:off x="4865622" y="4056376"/>
            <a:ext cx="333375" cy="12636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650" b="1" spc="-20" dirty="0">
                <a:solidFill>
                  <a:srgbClr val="FF0000"/>
                </a:solidFill>
                <a:latin typeface="Meiryo UI"/>
                <a:cs typeface="Meiryo UI"/>
              </a:rPr>
              <a:t>（※2）</a:t>
            </a:r>
            <a:endParaRPr sz="650">
              <a:latin typeface="Meiryo UI"/>
              <a:cs typeface="Meiryo UI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7265161" y="5030215"/>
            <a:ext cx="1872614" cy="15176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800" b="1" dirty="0">
                <a:solidFill>
                  <a:srgbClr val="001F5F"/>
                </a:solidFill>
                <a:latin typeface="Meiryo UI"/>
                <a:cs typeface="Meiryo UI"/>
              </a:rPr>
              <a:t>交付申請︓</a:t>
            </a:r>
            <a:r>
              <a:rPr sz="800" b="1" spc="-5" dirty="0">
                <a:solidFill>
                  <a:srgbClr val="001F5F"/>
                </a:solidFill>
                <a:latin typeface="Meiryo UI"/>
                <a:cs typeface="Meiryo UI"/>
              </a:rPr>
              <a:t>交付内定の翌年度末まで随時</a:t>
            </a:r>
            <a:endParaRPr sz="800">
              <a:latin typeface="Meiryo UI"/>
              <a:cs typeface="Meiryo UI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7265161" y="5150608"/>
            <a:ext cx="1355725" cy="15176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800" b="1" dirty="0">
                <a:solidFill>
                  <a:srgbClr val="FF0000"/>
                </a:solidFill>
                <a:latin typeface="Meiryo UI"/>
                <a:cs typeface="Meiryo UI"/>
              </a:rPr>
              <a:t>交付決定︓</a:t>
            </a:r>
            <a:r>
              <a:rPr sz="800" b="1" spc="-10" dirty="0">
                <a:solidFill>
                  <a:srgbClr val="FF0000"/>
                </a:solidFill>
                <a:latin typeface="Meiryo UI"/>
                <a:cs typeface="Meiryo UI"/>
              </a:rPr>
              <a:t>交付申請後、随時</a:t>
            </a:r>
            <a:endParaRPr sz="800">
              <a:latin typeface="Meiryo UI"/>
              <a:cs typeface="Meiryo UI"/>
            </a:endParaRPr>
          </a:p>
        </p:txBody>
      </p:sp>
      <p:sp>
        <p:nvSpPr>
          <p:cNvPr id="73" name="object 73"/>
          <p:cNvSpPr/>
          <p:nvPr/>
        </p:nvSpPr>
        <p:spPr>
          <a:xfrm>
            <a:off x="51053" y="4996434"/>
            <a:ext cx="1870710" cy="277495"/>
          </a:xfrm>
          <a:custGeom>
            <a:avLst/>
            <a:gdLst/>
            <a:ahLst/>
            <a:cxnLst/>
            <a:rect l="l" t="t" r="r" b="b"/>
            <a:pathLst>
              <a:path w="1870710" h="277495">
                <a:moveTo>
                  <a:pt x="1870710" y="230886"/>
                </a:moveTo>
                <a:lnTo>
                  <a:pt x="1870710" y="45720"/>
                </a:lnTo>
                <a:lnTo>
                  <a:pt x="1867102" y="27967"/>
                </a:lnTo>
                <a:lnTo>
                  <a:pt x="1857279" y="13430"/>
                </a:lnTo>
                <a:lnTo>
                  <a:pt x="1842742" y="3607"/>
                </a:lnTo>
                <a:lnTo>
                  <a:pt x="1824989" y="0"/>
                </a:lnTo>
                <a:lnTo>
                  <a:pt x="46482" y="0"/>
                </a:lnTo>
                <a:lnTo>
                  <a:pt x="28289" y="3607"/>
                </a:lnTo>
                <a:lnTo>
                  <a:pt x="13525" y="13430"/>
                </a:lnTo>
                <a:lnTo>
                  <a:pt x="3619" y="27967"/>
                </a:lnTo>
                <a:lnTo>
                  <a:pt x="0" y="45720"/>
                </a:lnTo>
                <a:lnTo>
                  <a:pt x="0" y="230886"/>
                </a:lnTo>
                <a:lnTo>
                  <a:pt x="3619" y="249078"/>
                </a:lnTo>
                <a:lnTo>
                  <a:pt x="13525" y="263842"/>
                </a:lnTo>
                <a:lnTo>
                  <a:pt x="28289" y="273748"/>
                </a:lnTo>
                <a:lnTo>
                  <a:pt x="46482" y="277368"/>
                </a:lnTo>
                <a:lnTo>
                  <a:pt x="1824989" y="277368"/>
                </a:lnTo>
                <a:lnTo>
                  <a:pt x="1842742" y="273748"/>
                </a:lnTo>
                <a:lnTo>
                  <a:pt x="1857279" y="263842"/>
                </a:lnTo>
                <a:lnTo>
                  <a:pt x="1867102" y="249078"/>
                </a:lnTo>
                <a:lnTo>
                  <a:pt x="1870710" y="230886"/>
                </a:lnTo>
                <a:close/>
              </a:path>
            </a:pathLst>
          </a:custGeom>
          <a:solidFill>
            <a:srgbClr val="FFFF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 txBox="1"/>
          <p:nvPr/>
        </p:nvSpPr>
        <p:spPr>
          <a:xfrm>
            <a:off x="196087" y="5059171"/>
            <a:ext cx="918844" cy="15176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800" spc="-10" dirty="0">
                <a:latin typeface="Meiryo UI"/>
                <a:cs typeface="Meiryo UI"/>
              </a:rPr>
              <a:t>・国際共同研究強化</a:t>
            </a:r>
            <a:endParaRPr sz="800">
              <a:latin typeface="Meiryo UI"/>
              <a:cs typeface="Meiryo UI"/>
            </a:endParaRPr>
          </a:p>
        </p:txBody>
      </p:sp>
      <p:sp>
        <p:nvSpPr>
          <p:cNvPr id="75" name="object 75"/>
          <p:cNvSpPr txBox="1"/>
          <p:nvPr/>
        </p:nvSpPr>
        <p:spPr>
          <a:xfrm>
            <a:off x="5427979" y="4934965"/>
            <a:ext cx="745490" cy="12636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650" b="1" spc="-10" dirty="0">
                <a:solidFill>
                  <a:srgbClr val="001F5F"/>
                </a:solidFill>
                <a:latin typeface="Meiryo UI"/>
                <a:cs typeface="Meiryo UI"/>
              </a:rPr>
              <a:t>書面審査/合議審査</a:t>
            </a:r>
            <a:endParaRPr sz="650">
              <a:latin typeface="Meiryo UI"/>
              <a:cs typeface="Meiryo UI"/>
            </a:endParaRPr>
          </a:p>
        </p:txBody>
      </p:sp>
      <p:sp>
        <p:nvSpPr>
          <p:cNvPr id="76" name="object 76"/>
          <p:cNvSpPr txBox="1"/>
          <p:nvPr/>
        </p:nvSpPr>
        <p:spPr>
          <a:xfrm>
            <a:off x="6816273" y="4640958"/>
            <a:ext cx="210185" cy="948055"/>
          </a:xfrm>
          <a:prstGeom prst="rect">
            <a:avLst/>
          </a:prstGeom>
        </p:spPr>
        <p:txBody>
          <a:bodyPr vert="eaVert" wrap="square" lIns="0" tIns="0" rIns="0" bIns="0" rtlCol="0">
            <a:spAutoFit/>
          </a:bodyPr>
          <a:lstStyle/>
          <a:p>
            <a:pPr algn="ctr">
              <a:lnSpc>
                <a:spcPct val="70000"/>
              </a:lnSpc>
            </a:pPr>
            <a:r>
              <a:rPr sz="650" b="1" spc="5" dirty="0">
                <a:solidFill>
                  <a:srgbClr val="FF0000"/>
                </a:solidFill>
                <a:latin typeface="Meiryo UI"/>
                <a:cs typeface="Meiryo UI"/>
              </a:rPr>
              <a:t>（</a:t>
            </a: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同</a:t>
            </a:r>
            <a:r>
              <a:rPr sz="650" b="1" spc="-5" dirty="0">
                <a:solidFill>
                  <a:srgbClr val="FF0000"/>
                </a:solidFill>
                <a:latin typeface="Meiryo UI"/>
                <a:cs typeface="Meiryo UI"/>
              </a:rPr>
              <a:t>日）条件</a:t>
            </a: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付</a:t>
            </a:r>
            <a:r>
              <a:rPr sz="650" b="1" spc="-5" dirty="0">
                <a:solidFill>
                  <a:srgbClr val="FF0000"/>
                </a:solidFill>
                <a:latin typeface="Meiryo UI"/>
                <a:cs typeface="Meiryo UI"/>
              </a:rPr>
              <a:t>交付内</a:t>
            </a: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定</a:t>
            </a:r>
            <a:endParaRPr sz="650">
              <a:latin typeface="Meiryo UI"/>
              <a:cs typeface="Meiryo UI"/>
            </a:endParaRPr>
          </a:p>
          <a:p>
            <a:pPr marL="635" algn="ctr">
              <a:lnSpc>
                <a:spcPct val="100000"/>
              </a:lnSpc>
              <a:spcBef>
                <a:spcPts val="10"/>
              </a:spcBef>
            </a:pP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審</a:t>
            </a:r>
            <a:r>
              <a:rPr sz="650" b="1" spc="-5" dirty="0">
                <a:solidFill>
                  <a:srgbClr val="FF0000"/>
                </a:solidFill>
                <a:latin typeface="Meiryo UI"/>
                <a:cs typeface="Meiryo UI"/>
              </a:rPr>
              <a:t>査</a:t>
            </a: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結</a:t>
            </a:r>
            <a:r>
              <a:rPr sz="650" b="1" spc="-5" dirty="0">
                <a:solidFill>
                  <a:srgbClr val="FF0000"/>
                </a:solidFill>
                <a:latin typeface="Meiryo UI"/>
                <a:cs typeface="Meiryo UI"/>
              </a:rPr>
              <a:t>果通</a:t>
            </a: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知</a:t>
            </a:r>
            <a:endParaRPr sz="650">
              <a:latin typeface="Meiryo UI"/>
              <a:cs typeface="Meiryo UI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4423665" y="4934957"/>
            <a:ext cx="193040" cy="12636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650" b="1" spc="-25" dirty="0">
                <a:solidFill>
                  <a:srgbClr val="001F5F"/>
                </a:solidFill>
                <a:latin typeface="Meiryo UI"/>
                <a:cs typeface="Meiryo UI"/>
              </a:rPr>
              <a:t>公募</a:t>
            </a:r>
            <a:endParaRPr sz="650">
              <a:latin typeface="Meiryo UI"/>
              <a:cs typeface="Meiryo UI"/>
            </a:endParaRPr>
          </a:p>
        </p:txBody>
      </p:sp>
      <p:sp>
        <p:nvSpPr>
          <p:cNvPr id="78" name="object 78"/>
          <p:cNvSpPr txBox="1"/>
          <p:nvPr/>
        </p:nvSpPr>
        <p:spPr>
          <a:xfrm>
            <a:off x="5062147" y="5039783"/>
            <a:ext cx="109220" cy="193040"/>
          </a:xfrm>
          <a:prstGeom prst="rect">
            <a:avLst/>
          </a:prstGeom>
        </p:spPr>
        <p:txBody>
          <a:bodyPr vert="eaVert" wrap="square" lIns="0" tIns="0" rIns="0" bIns="0" rtlCol="0">
            <a:spAutoFit/>
          </a:bodyPr>
          <a:lstStyle/>
          <a:p>
            <a:pPr marL="12700">
              <a:lnSpc>
                <a:spcPct val="70000"/>
              </a:lnSpc>
            </a:pPr>
            <a:r>
              <a:rPr sz="650" b="1" spc="-5" dirty="0">
                <a:solidFill>
                  <a:srgbClr val="FF0000"/>
                </a:solidFill>
                <a:latin typeface="Meiryo UI"/>
                <a:cs typeface="Meiryo UI"/>
              </a:rPr>
              <a:t>受</a:t>
            </a: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付</a:t>
            </a:r>
            <a:endParaRPr sz="650">
              <a:latin typeface="Meiryo UI"/>
              <a:cs typeface="Meiryo UI"/>
            </a:endParaRPr>
          </a:p>
        </p:txBody>
      </p:sp>
      <p:sp>
        <p:nvSpPr>
          <p:cNvPr id="80" name="object 80"/>
          <p:cNvSpPr/>
          <p:nvPr/>
        </p:nvSpPr>
        <p:spPr>
          <a:xfrm>
            <a:off x="4293108" y="5033771"/>
            <a:ext cx="734695" cy="215900"/>
          </a:xfrm>
          <a:custGeom>
            <a:avLst/>
            <a:gdLst/>
            <a:ahLst/>
            <a:cxnLst/>
            <a:rect l="l" t="t" r="r" b="b"/>
            <a:pathLst>
              <a:path w="734695" h="215900">
                <a:moveTo>
                  <a:pt x="734568" y="107441"/>
                </a:moveTo>
                <a:lnTo>
                  <a:pt x="465581" y="0"/>
                </a:lnTo>
                <a:lnTo>
                  <a:pt x="465581" y="54101"/>
                </a:lnTo>
                <a:lnTo>
                  <a:pt x="0" y="54101"/>
                </a:lnTo>
                <a:lnTo>
                  <a:pt x="0" y="161543"/>
                </a:lnTo>
                <a:lnTo>
                  <a:pt x="465581" y="161543"/>
                </a:lnTo>
                <a:lnTo>
                  <a:pt x="465581" y="215645"/>
                </a:lnTo>
                <a:lnTo>
                  <a:pt x="734568" y="107441"/>
                </a:lnTo>
                <a:close/>
              </a:path>
            </a:pathLst>
          </a:custGeom>
          <a:solidFill>
            <a:srgbClr val="FD3F5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5375148" y="5035295"/>
            <a:ext cx="1411605" cy="215900"/>
          </a:xfrm>
          <a:custGeom>
            <a:avLst/>
            <a:gdLst/>
            <a:ahLst/>
            <a:cxnLst/>
            <a:rect l="l" t="t" r="r" b="b"/>
            <a:pathLst>
              <a:path w="1411604" h="215900">
                <a:moveTo>
                  <a:pt x="1411224" y="107441"/>
                </a:moveTo>
                <a:lnTo>
                  <a:pt x="1142238" y="0"/>
                </a:lnTo>
                <a:lnTo>
                  <a:pt x="1142238" y="53339"/>
                </a:lnTo>
                <a:lnTo>
                  <a:pt x="0" y="53339"/>
                </a:lnTo>
                <a:lnTo>
                  <a:pt x="0" y="161543"/>
                </a:lnTo>
                <a:lnTo>
                  <a:pt x="1142238" y="161543"/>
                </a:lnTo>
                <a:lnTo>
                  <a:pt x="1142238" y="215645"/>
                </a:lnTo>
                <a:lnTo>
                  <a:pt x="1411224" y="107441"/>
                </a:lnTo>
                <a:close/>
              </a:path>
            </a:pathLst>
          </a:custGeom>
          <a:solidFill>
            <a:srgbClr val="00AF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7098792" y="5984747"/>
            <a:ext cx="2893695" cy="483870"/>
          </a:xfrm>
          <a:custGeom>
            <a:avLst/>
            <a:gdLst/>
            <a:ahLst/>
            <a:cxnLst/>
            <a:rect l="l" t="t" r="r" b="b"/>
            <a:pathLst>
              <a:path w="2893695" h="483870">
                <a:moveTo>
                  <a:pt x="2893314" y="403098"/>
                </a:moveTo>
                <a:lnTo>
                  <a:pt x="2893314" y="80772"/>
                </a:lnTo>
                <a:lnTo>
                  <a:pt x="2887015" y="49184"/>
                </a:lnTo>
                <a:lnTo>
                  <a:pt x="2869787" y="23526"/>
                </a:lnTo>
                <a:lnTo>
                  <a:pt x="2844129" y="6298"/>
                </a:lnTo>
                <a:lnTo>
                  <a:pt x="2812542" y="0"/>
                </a:lnTo>
                <a:lnTo>
                  <a:pt x="80772" y="0"/>
                </a:lnTo>
                <a:lnTo>
                  <a:pt x="49184" y="6298"/>
                </a:lnTo>
                <a:lnTo>
                  <a:pt x="23526" y="23526"/>
                </a:lnTo>
                <a:lnTo>
                  <a:pt x="6298" y="49184"/>
                </a:lnTo>
                <a:lnTo>
                  <a:pt x="0" y="80772"/>
                </a:lnTo>
                <a:lnTo>
                  <a:pt x="0" y="403098"/>
                </a:lnTo>
                <a:lnTo>
                  <a:pt x="6298" y="434363"/>
                </a:lnTo>
                <a:lnTo>
                  <a:pt x="23526" y="460057"/>
                </a:lnTo>
                <a:lnTo>
                  <a:pt x="49184" y="477464"/>
                </a:lnTo>
                <a:lnTo>
                  <a:pt x="80772" y="483870"/>
                </a:lnTo>
                <a:lnTo>
                  <a:pt x="2812542" y="483869"/>
                </a:lnTo>
                <a:lnTo>
                  <a:pt x="2844129" y="477464"/>
                </a:lnTo>
                <a:lnTo>
                  <a:pt x="2869787" y="460057"/>
                </a:lnTo>
                <a:lnTo>
                  <a:pt x="2887015" y="434363"/>
                </a:lnTo>
                <a:lnTo>
                  <a:pt x="2893314" y="40309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7098792" y="5984747"/>
            <a:ext cx="2893695" cy="483870"/>
          </a:xfrm>
          <a:custGeom>
            <a:avLst/>
            <a:gdLst/>
            <a:ahLst/>
            <a:cxnLst/>
            <a:rect l="l" t="t" r="r" b="b"/>
            <a:pathLst>
              <a:path w="2893695" h="483870">
                <a:moveTo>
                  <a:pt x="0" y="80772"/>
                </a:moveTo>
                <a:lnTo>
                  <a:pt x="23526" y="23526"/>
                </a:lnTo>
                <a:lnTo>
                  <a:pt x="80772" y="0"/>
                </a:lnTo>
                <a:lnTo>
                  <a:pt x="2812542" y="0"/>
                </a:lnTo>
                <a:lnTo>
                  <a:pt x="2844129" y="6298"/>
                </a:lnTo>
                <a:lnTo>
                  <a:pt x="2869787" y="23526"/>
                </a:lnTo>
                <a:lnTo>
                  <a:pt x="2887015" y="49184"/>
                </a:lnTo>
                <a:lnTo>
                  <a:pt x="2893314" y="80772"/>
                </a:lnTo>
                <a:lnTo>
                  <a:pt x="2893314" y="403098"/>
                </a:lnTo>
                <a:lnTo>
                  <a:pt x="2869787" y="460057"/>
                </a:lnTo>
                <a:lnTo>
                  <a:pt x="2812542" y="483869"/>
                </a:lnTo>
                <a:lnTo>
                  <a:pt x="80772" y="483870"/>
                </a:lnTo>
                <a:lnTo>
                  <a:pt x="49184" y="477464"/>
                </a:lnTo>
                <a:lnTo>
                  <a:pt x="23526" y="460057"/>
                </a:lnTo>
                <a:lnTo>
                  <a:pt x="6298" y="434363"/>
                </a:lnTo>
                <a:lnTo>
                  <a:pt x="0" y="403098"/>
                </a:lnTo>
                <a:lnTo>
                  <a:pt x="0" y="80772"/>
                </a:lnTo>
                <a:close/>
              </a:path>
            </a:pathLst>
          </a:custGeom>
          <a:ln w="10477">
            <a:solidFill>
              <a:srgbClr val="00AFE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 txBox="1"/>
          <p:nvPr/>
        </p:nvSpPr>
        <p:spPr>
          <a:xfrm>
            <a:off x="7260590" y="6082538"/>
            <a:ext cx="2494280" cy="15176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800" b="1" dirty="0">
                <a:solidFill>
                  <a:srgbClr val="001F5F"/>
                </a:solidFill>
                <a:latin typeface="Meiryo UI"/>
                <a:cs typeface="Meiryo UI"/>
              </a:rPr>
              <a:t>交付申請︓交付内定の翌々々年度の4月30</a:t>
            </a:r>
            <a:r>
              <a:rPr sz="800" b="1" spc="-10" dirty="0">
                <a:solidFill>
                  <a:srgbClr val="001F5F"/>
                </a:solidFill>
                <a:latin typeface="Meiryo UI"/>
                <a:cs typeface="Meiryo UI"/>
              </a:rPr>
              <a:t>日まで随時</a:t>
            </a:r>
            <a:endParaRPr sz="800">
              <a:latin typeface="Meiryo UI"/>
              <a:cs typeface="Meiryo UI"/>
            </a:endParaRPr>
          </a:p>
        </p:txBody>
      </p:sp>
      <p:sp>
        <p:nvSpPr>
          <p:cNvPr id="86" name="object 86"/>
          <p:cNvSpPr txBox="1"/>
          <p:nvPr/>
        </p:nvSpPr>
        <p:spPr>
          <a:xfrm>
            <a:off x="7260590" y="6202931"/>
            <a:ext cx="1355725" cy="15176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800" b="1" dirty="0">
                <a:solidFill>
                  <a:srgbClr val="FF0000"/>
                </a:solidFill>
                <a:latin typeface="Meiryo UI"/>
                <a:cs typeface="Meiryo UI"/>
              </a:rPr>
              <a:t>交付決定︓</a:t>
            </a:r>
            <a:r>
              <a:rPr sz="800" b="1" spc="-10" dirty="0">
                <a:solidFill>
                  <a:srgbClr val="FF0000"/>
                </a:solidFill>
                <a:latin typeface="Meiryo UI"/>
                <a:cs typeface="Meiryo UI"/>
              </a:rPr>
              <a:t>交付申請後、随時</a:t>
            </a:r>
            <a:endParaRPr sz="800">
              <a:latin typeface="Meiryo UI"/>
              <a:cs typeface="Meiryo UI"/>
            </a:endParaRPr>
          </a:p>
        </p:txBody>
      </p:sp>
      <p:sp>
        <p:nvSpPr>
          <p:cNvPr id="87" name="object 87"/>
          <p:cNvSpPr/>
          <p:nvPr/>
        </p:nvSpPr>
        <p:spPr>
          <a:xfrm>
            <a:off x="46482" y="6047994"/>
            <a:ext cx="1871980" cy="278130"/>
          </a:xfrm>
          <a:custGeom>
            <a:avLst/>
            <a:gdLst/>
            <a:ahLst/>
            <a:cxnLst/>
            <a:rect l="l" t="t" r="r" b="b"/>
            <a:pathLst>
              <a:path w="1871980" h="278129">
                <a:moveTo>
                  <a:pt x="1871472" y="231647"/>
                </a:moveTo>
                <a:lnTo>
                  <a:pt x="1871472" y="46481"/>
                </a:lnTo>
                <a:lnTo>
                  <a:pt x="1867852" y="28610"/>
                </a:lnTo>
                <a:lnTo>
                  <a:pt x="1857946" y="13811"/>
                </a:lnTo>
                <a:lnTo>
                  <a:pt x="1843182" y="3726"/>
                </a:lnTo>
                <a:lnTo>
                  <a:pt x="1824989" y="0"/>
                </a:lnTo>
                <a:lnTo>
                  <a:pt x="46481" y="0"/>
                </a:lnTo>
                <a:lnTo>
                  <a:pt x="28610" y="3726"/>
                </a:lnTo>
                <a:lnTo>
                  <a:pt x="13811" y="13811"/>
                </a:lnTo>
                <a:lnTo>
                  <a:pt x="3726" y="28610"/>
                </a:lnTo>
                <a:lnTo>
                  <a:pt x="0" y="46481"/>
                </a:lnTo>
                <a:lnTo>
                  <a:pt x="0" y="231647"/>
                </a:lnTo>
                <a:lnTo>
                  <a:pt x="3726" y="249840"/>
                </a:lnTo>
                <a:lnTo>
                  <a:pt x="13811" y="264604"/>
                </a:lnTo>
                <a:lnTo>
                  <a:pt x="28610" y="274510"/>
                </a:lnTo>
                <a:lnTo>
                  <a:pt x="46482" y="278129"/>
                </a:lnTo>
                <a:lnTo>
                  <a:pt x="1824989" y="278129"/>
                </a:lnTo>
                <a:lnTo>
                  <a:pt x="1843182" y="274510"/>
                </a:lnTo>
                <a:lnTo>
                  <a:pt x="1857946" y="264604"/>
                </a:lnTo>
                <a:lnTo>
                  <a:pt x="1867852" y="249840"/>
                </a:lnTo>
                <a:lnTo>
                  <a:pt x="1871472" y="231647"/>
                </a:lnTo>
                <a:close/>
              </a:path>
            </a:pathLst>
          </a:custGeom>
          <a:solidFill>
            <a:srgbClr val="FFFF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 txBox="1"/>
          <p:nvPr/>
        </p:nvSpPr>
        <p:spPr>
          <a:xfrm>
            <a:off x="192278" y="6111494"/>
            <a:ext cx="709295" cy="15176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800" spc="-10" dirty="0">
                <a:latin typeface="Meiryo UI"/>
                <a:cs typeface="Meiryo UI"/>
              </a:rPr>
              <a:t>・帰国発展研究</a:t>
            </a:r>
            <a:endParaRPr sz="800">
              <a:latin typeface="Meiryo UI"/>
              <a:cs typeface="Meiryo UI"/>
            </a:endParaRPr>
          </a:p>
        </p:txBody>
      </p:sp>
      <p:sp>
        <p:nvSpPr>
          <p:cNvPr id="89" name="object 89"/>
          <p:cNvSpPr txBox="1"/>
          <p:nvPr/>
        </p:nvSpPr>
        <p:spPr>
          <a:xfrm>
            <a:off x="5423408" y="5987288"/>
            <a:ext cx="745490" cy="12636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650" b="1" spc="-10" dirty="0">
                <a:solidFill>
                  <a:srgbClr val="001F5F"/>
                </a:solidFill>
                <a:latin typeface="Meiryo UI"/>
                <a:cs typeface="Meiryo UI"/>
              </a:rPr>
              <a:t>書面審査/合議審査</a:t>
            </a:r>
            <a:endParaRPr sz="650" dirty="0">
              <a:latin typeface="Meiryo UI"/>
              <a:cs typeface="Meiryo UI"/>
            </a:endParaRPr>
          </a:p>
        </p:txBody>
      </p:sp>
      <p:sp>
        <p:nvSpPr>
          <p:cNvPr id="90" name="object 90"/>
          <p:cNvSpPr txBox="1"/>
          <p:nvPr/>
        </p:nvSpPr>
        <p:spPr>
          <a:xfrm>
            <a:off x="6811702" y="5693280"/>
            <a:ext cx="210185" cy="948055"/>
          </a:xfrm>
          <a:prstGeom prst="rect">
            <a:avLst/>
          </a:prstGeom>
        </p:spPr>
        <p:txBody>
          <a:bodyPr vert="eaVert" wrap="square" lIns="0" tIns="0" rIns="0" bIns="0" rtlCol="0">
            <a:spAutoFit/>
          </a:bodyPr>
          <a:lstStyle/>
          <a:p>
            <a:pPr algn="ctr">
              <a:lnSpc>
                <a:spcPct val="70000"/>
              </a:lnSpc>
            </a:pPr>
            <a:r>
              <a:rPr sz="650" b="1" spc="5" dirty="0">
                <a:solidFill>
                  <a:srgbClr val="FF0000"/>
                </a:solidFill>
                <a:latin typeface="Meiryo UI"/>
                <a:cs typeface="Meiryo UI"/>
              </a:rPr>
              <a:t>（</a:t>
            </a: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同</a:t>
            </a:r>
            <a:r>
              <a:rPr sz="650" b="1" spc="-5" dirty="0">
                <a:solidFill>
                  <a:srgbClr val="FF0000"/>
                </a:solidFill>
                <a:latin typeface="Meiryo UI"/>
                <a:cs typeface="Meiryo UI"/>
              </a:rPr>
              <a:t>日）条件</a:t>
            </a: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付</a:t>
            </a:r>
            <a:r>
              <a:rPr sz="650" b="1" spc="-5" dirty="0">
                <a:solidFill>
                  <a:srgbClr val="FF0000"/>
                </a:solidFill>
                <a:latin typeface="Meiryo UI"/>
                <a:cs typeface="Meiryo UI"/>
              </a:rPr>
              <a:t>交付内</a:t>
            </a: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定</a:t>
            </a:r>
            <a:endParaRPr sz="650">
              <a:latin typeface="Meiryo UI"/>
              <a:cs typeface="Meiryo UI"/>
            </a:endParaRPr>
          </a:p>
          <a:p>
            <a:pPr marL="635" algn="ctr">
              <a:lnSpc>
                <a:spcPct val="100000"/>
              </a:lnSpc>
              <a:spcBef>
                <a:spcPts val="10"/>
              </a:spcBef>
            </a:pP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審</a:t>
            </a:r>
            <a:r>
              <a:rPr sz="650" b="1" spc="-5" dirty="0">
                <a:solidFill>
                  <a:srgbClr val="FF0000"/>
                </a:solidFill>
                <a:latin typeface="Meiryo UI"/>
                <a:cs typeface="Meiryo UI"/>
              </a:rPr>
              <a:t>査</a:t>
            </a: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結</a:t>
            </a:r>
            <a:r>
              <a:rPr sz="650" b="1" spc="-5" dirty="0">
                <a:solidFill>
                  <a:srgbClr val="FF0000"/>
                </a:solidFill>
                <a:latin typeface="Meiryo UI"/>
                <a:cs typeface="Meiryo UI"/>
              </a:rPr>
              <a:t>果通</a:t>
            </a: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知</a:t>
            </a:r>
            <a:endParaRPr sz="650">
              <a:latin typeface="Meiryo UI"/>
              <a:cs typeface="Meiryo UI"/>
            </a:endParaRPr>
          </a:p>
        </p:txBody>
      </p:sp>
      <p:sp>
        <p:nvSpPr>
          <p:cNvPr id="91" name="object 91"/>
          <p:cNvSpPr txBox="1"/>
          <p:nvPr/>
        </p:nvSpPr>
        <p:spPr>
          <a:xfrm>
            <a:off x="4419093" y="5987279"/>
            <a:ext cx="193040" cy="12636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650" b="1" spc="-25" dirty="0">
                <a:solidFill>
                  <a:srgbClr val="001F5F"/>
                </a:solidFill>
                <a:latin typeface="Meiryo UI"/>
                <a:cs typeface="Meiryo UI"/>
              </a:rPr>
              <a:t>公募</a:t>
            </a:r>
            <a:endParaRPr sz="650">
              <a:latin typeface="Meiryo UI"/>
              <a:cs typeface="Meiryo UI"/>
            </a:endParaRPr>
          </a:p>
        </p:txBody>
      </p:sp>
      <p:sp>
        <p:nvSpPr>
          <p:cNvPr id="92" name="object 92"/>
          <p:cNvSpPr txBox="1"/>
          <p:nvPr/>
        </p:nvSpPr>
        <p:spPr>
          <a:xfrm>
            <a:off x="5058338" y="6092104"/>
            <a:ext cx="109220" cy="193040"/>
          </a:xfrm>
          <a:prstGeom prst="rect">
            <a:avLst/>
          </a:prstGeom>
        </p:spPr>
        <p:txBody>
          <a:bodyPr vert="eaVert" wrap="square" lIns="0" tIns="0" rIns="0" bIns="0" rtlCol="0">
            <a:spAutoFit/>
          </a:bodyPr>
          <a:lstStyle/>
          <a:p>
            <a:pPr marL="12700">
              <a:lnSpc>
                <a:spcPct val="70000"/>
              </a:lnSpc>
            </a:pPr>
            <a:r>
              <a:rPr sz="650" b="1" spc="-5" dirty="0">
                <a:solidFill>
                  <a:srgbClr val="FF0000"/>
                </a:solidFill>
                <a:latin typeface="Meiryo UI"/>
                <a:cs typeface="Meiryo UI"/>
              </a:rPr>
              <a:t>受</a:t>
            </a: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付</a:t>
            </a:r>
            <a:endParaRPr sz="650">
              <a:latin typeface="Meiryo UI"/>
              <a:cs typeface="Meiryo UI"/>
            </a:endParaRPr>
          </a:p>
        </p:txBody>
      </p:sp>
      <p:sp>
        <p:nvSpPr>
          <p:cNvPr id="94" name="object 94"/>
          <p:cNvSpPr/>
          <p:nvPr/>
        </p:nvSpPr>
        <p:spPr>
          <a:xfrm>
            <a:off x="4288535" y="6086094"/>
            <a:ext cx="735330" cy="215900"/>
          </a:xfrm>
          <a:custGeom>
            <a:avLst/>
            <a:gdLst/>
            <a:ahLst/>
            <a:cxnLst/>
            <a:rect l="l" t="t" r="r" b="b"/>
            <a:pathLst>
              <a:path w="735329" h="215900">
                <a:moveTo>
                  <a:pt x="735330" y="107441"/>
                </a:moveTo>
                <a:lnTo>
                  <a:pt x="465581" y="0"/>
                </a:lnTo>
                <a:lnTo>
                  <a:pt x="465581" y="54101"/>
                </a:lnTo>
                <a:lnTo>
                  <a:pt x="0" y="54101"/>
                </a:lnTo>
                <a:lnTo>
                  <a:pt x="0" y="161543"/>
                </a:lnTo>
                <a:lnTo>
                  <a:pt x="465581" y="161543"/>
                </a:lnTo>
                <a:lnTo>
                  <a:pt x="465581" y="215645"/>
                </a:lnTo>
                <a:lnTo>
                  <a:pt x="735330" y="107441"/>
                </a:lnTo>
                <a:close/>
              </a:path>
            </a:pathLst>
          </a:custGeom>
          <a:solidFill>
            <a:srgbClr val="FD3F5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5371337" y="6087618"/>
            <a:ext cx="1411605" cy="215900"/>
          </a:xfrm>
          <a:custGeom>
            <a:avLst/>
            <a:gdLst/>
            <a:ahLst/>
            <a:cxnLst/>
            <a:rect l="l" t="t" r="r" b="b"/>
            <a:pathLst>
              <a:path w="1411604" h="215900">
                <a:moveTo>
                  <a:pt x="1411224" y="107441"/>
                </a:moveTo>
                <a:lnTo>
                  <a:pt x="1141476" y="0"/>
                </a:lnTo>
                <a:lnTo>
                  <a:pt x="1141476" y="53339"/>
                </a:lnTo>
                <a:lnTo>
                  <a:pt x="0" y="53339"/>
                </a:lnTo>
                <a:lnTo>
                  <a:pt x="0" y="161543"/>
                </a:lnTo>
                <a:lnTo>
                  <a:pt x="1141476" y="161543"/>
                </a:lnTo>
                <a:lnTo>
                  <a:pt x="1141476" y="215645"/>
                </a:lnTo>
                <a:lnTo>
                  <a:pt x="1411224" y="107441"/>
                </a:lnTo>
                <a:close/>
              </a:path>
            </a:pathLst>
          </a:custGeom>
          <a:solidFill>
            <a:srgbClr val="00AF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テキスト ボックス 96">
            <a:extLst>
              <a:ext uri="{FF2B5EF4-FFF2-40B4-BE49-F238E27FC236}">
                <a16:creationId xmlns:a16="http://schemas.microsoft.com/office/drawing/2014/main" id="{B8C67AD8-E3B4-2CF2-BA01-4E7C1A158FD7}"/>
              </a:ext>
            </a:extLst>
          </p:cNvPr>
          <p:cNvSpPr txBox="1"/>
          <p:nvPr/>
        </p:nvSpPr>
        <p:spPr>
          <a:xfrm>
            <a:off x="1905000" y="1915071"/>
            <a:ext cx="115692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spcBef>
                <a:spcPts val="830"/>
              </a:spcBef>
            </a:pPr>
            <a:r>
              <a:rPr lang="en-US" altLang="ja-JP" sz="1400" dirty="0">
                <a:latin typeface="游ゴシック"/>
                <a:cs typeface="游ゴシック"/>
              </a:rPr>
              <a:t>R8(2026</a:t>
            </a:r>
            <a:r>
              <a:rPr lang="en-US" altLang="ja-JP" sz="1400" spc="-25" dirty="0">
                <a:latin typeface="游ゴシック"/>
                <a:cs typeface="游ゴシック"/>
              </a:rPr>
              <a:t>)</a:t>
            </a:r>
            <a:r>
              <a:rPr lang="ja-JP" altLang="en-US" sz="1400" spc="-25" dirty="0">
                <a:latin typeface="游ゴシック"/>
                <a:cs typeface="游ゴシック"/>
              </a:rPr>
              <a:t>年</a:t>
            </a:r>
            <a:endParaRPr lang="ja-JP" altLang="en-US" sz="1400" dirty="0">
              <a:latin typeface="游ゴシック"/>
              <a:cs typeface="游ゴシック"/>
            </a:endParaRPr>
          </a:p>
        </p:txBody>
      </p:sp>
      <p:sp>
        <p:nvSpPr>
          <p:cNvPr id="98" name="テキスト ボックス 97">
            <a:extLst>
              <a:ext uri="{FF2B5EF4-FFF2-40B4-BE49-F238E27FC236}">
                <a16:creationId xmlns:a16="http://schemas.microsoft.com/office/drawing/2014/main" id="{53ED453E-3516-BA9A-B199-21EFB71135E1}"/>
              </a:ext>
            </a:extLst>
          </p:cNvPr>
          <p:cNvSpPr txBox="1"/>
          <p:nvPr/>
        </p:nvSpPr>
        <p:spPr>
          <a:xfrm>
            <a:off x="6290945" y="1915071"/>
            <a:ext cx="115692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spcBef>
                <a:spcPts val="830"/>
              </a:spcBef>
            </a:pPr>
            <a:r>
              <a:rPr lang="en-US" altLang="ja-JP" sz="1400" dirty="0">
                <a:latin typeface="游ゴシック"/>
                <a:cs typeface="游ゴシック"/>
              </a:rPr>
              <a:t>R9(2027</a:t>
            </a:r>
            <a:r>
              <a:rPr lang="en-US" altLang="ja-JP" sz="1400" spc="-25" dirty="0">
                <a:latin typeface="游ゴシック"/>
                <a:cs typeface="游ゴシック"/>
              </a:rPr>
              <a:t>)</a:t>
            </a:r>
            <a:r>
              <a:rPr lang="ja-JP" altLang="en-US" sz="1400" spc="-25" dirty="0">
                <a:latin typeface="游ゴシック"/>
                <a:cs typeface="游ゴシック"/>
              </a:rPr>
              <a:t>年</a:t>
            </a:r>
            <a:endParaRPr lang="ja-JP" altLang="en-US" sz="1400" dirty="0">
              <a:latin typeface="游ゴシック"/>
              <a:cs typeface="游ゴシック"/>
            </a:endParaRPr>
          </a:p>
        </p:txBody>
      </p:sp>
      <p:sp>
        <p:nvSpPr>
          <p:cNvPr id="99" name="テキスト ボックス 98">
            <a:extLst>
              <a:ext uri="{FF2B5EF4-FFF2-40B4-BE49-F238E27FC236}">
                <a16:creationId xmlns:a16="http://schemas.microsoft.com/office/drawing/2014/main" id="{6F40EB7D-3818-DF9B-F100-E20FFEDC0596}"/>
              </a:ext>
            </a:extLst>
          </p:cNvPr>
          <p:cNvSpPr txBox="1"/>
          <p:nvPr/>
        </p:nvSpPr>
        <p:spPr>
          <a:xfrm>
            <a:off x="8609331" y="1915071"/>
            <a:ext cx="129666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spcBef>
                <a:spcPts val="830"/>
              </a:spcBef>
            </a:pPr>
            <a:r>
              <a:rPr lang="en-US" altLang="ja-JP" sz="1400" dirty="0">
                <a:latin typeface="游ゴシック"/>
                <a:cs typeface="游ゴシック"/>
              </a:rPr>
              <a:t>R10(2028</a:t>
            </a:r>
            <a:r>
              <a:rPr lang="en-US" altLang="ja-JP" sz="1400" spc="-25" dirty="0">
                <a:latin typeface="游ゴシック"/>
                <a:cs typeface="游ゴシック"/>
              </a:rPr>
              <a:t>)</a:t>
            </a:r>
            <a:r>
              <a:rPr lang="ja-JP" altLang="en-US" sz="1400" spc="-25" dirty="0">
                <a:latin typeface="游ゴシック"/>
                <a:cs typeface="游ゴシック"/>
              </a:rPr>
              <a:t>年</a:t>
            </a:r>
            <a:endParaRPr lang="ja-JP" altLang="en-US" sz="1400" dirty="0">
              <a:latin typeface="游ゴシック"/>
              <a:cs typeface="游ゴシック"/>
            </a:endParaRP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E24E7FCE-6967-1137-9371-C2456C0EA5B8}"/>
              </a:ext>
            </a:extLst>
          </p:cNvPr>
          <p:cNvSpPr txBox="1"/>
          <p:nvPr/>
        </p:nvSpPr>
        <p:spPr>
          <a:xfrm>
            <a:off x="1008893" y="7172295"/>
            <a:ext cx="8439907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984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altLang="ja-JP" sz="10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ＭＳ Ｐゴシック"/>
              </a:rPr>
              <a:t>JSPS</a:t>
            </a:r>
            <a:r>
              <a:rPr lang="ja-JP" altLang="en-US" sz="10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ＭＳ Ｐゴシック"/>
              </a:rPr>
              <a:t>の</a:t>
            </a:r>
            <a:r>
              <a:rPr lang="en-US" altLang="ja-JP" sz="10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ＭＳ Ｐゴシック"/>
              </a:rPr>
              <a:t>Web</a:t>
            </a:r>
            <a:r>
              <a:rPr lang="ja-JP" altLang="en-US" sz="10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ＭＳ Ｐゴシック"/>
              </a:rPr>
              <a:t>ページのデータを元にしておりますが、詳細日付が未発表のものについては、日付は記載しておりません。</a:t>
            </a:r>
          </a:p>
          <a:p>
            <a:pPr marL="2984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ja-JP" altLang="en-US" sz="10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ＭＳ Ｐゴシック"/>
              </a:rPr>
              <a:t>あくまで目安としてご覧頂き、詳細は必ず、各研究種目の公募要領を確認してください。</a:t>
            </a:r>
          </a:p>
          <a:p>
            <a:pPr marL="2984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ja-JP" altLang="en-US" sz="10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ＭＳ Ｐゴシック"/>
              </a:rPr>
              <a:t>学内締切等は、研究支援センターの学内向け</a:t>
            </a:r>
            <a:r>
              <a:rPr lang="en-US" altLang="ja-JP" sz="10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ＭＳ Ｐゴシック"/>
              </a:rPr>
              <a:t>Web</a:t>
            </a:r>
            <a:r>
              <a:rPr lang="ja-JP" altLang="en-US" sz="10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ＭＳ Ｐゴシック"/>
              </a:rPr>
              <a:t>ページ、</a:t>
            </a:r>
            <a:r>
              <a:rPr lang="en-US" altLang="ja-JP" sz="10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ＭＳ Ｐゴシック"/>
              </a:rPr>
              <a:t>G-Port</a:t>
            </a:r>
            <a:r>
              <a:rPr lang="ja-JP" altLang="en-US" sz="10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ＭＳ Ｐゴシック"/>
              </a:rPr>
              <a:t>のメッセージなどでお知らせしています。不明点はお問い合わせください。</a:t>
            </a:r>
          </a:p>
        </p:txBody>
      </p:sp>
      <p:sp>
        <p:nvSpPr>
          <p:cNvPr id="46" name="object 40">
            <a:extLst>
              <a:ext uri="{FF2B5EF4-FFF2-40B4-BE49-F238E27FC236}">
                <a16:creationId xmlns:a16="http://schemas.microsoft.com/office/drawing/2014/main" id="{B00073D9-AEBC-E4EE-7F8D-375C4457DC82}"/>
              </a:ext>
            </a:extLst>
          </p:cNvPr>
          <p:cNvSpPr txBox="1"/>
          <p:nvPr/>
        </p:nvSpPr>
        <p:spPr>
          <a:xfrm>
            <a:off x="3439087" y="3367581"/>
            <a:ext cx="769748" cy="1292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70000"/>
              </a:lnSpc>
            </a:pPr>
            <a:r>
              <a:rPr lang="ja-JP" altLang="en-US" sz="1200" b="1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〆</a:t>
            </a:r>
            <a:endParaRPr sz="1200" dirty="0">
              <a:solidFill>
                <a:srgbClr val="FF0000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60" name="object 40">
            <a:extLst>
              <a:ext uri="{FF2B5EF4-FFF2-40B4-BE49-F238E27FC236}">
                <a16:creationId xmlns:a16="http://schemas.microsoft.com/office/drawing/2014/main" id="{AAA3C565-6B52-755C-3B63-3724E5234199}"/>
              </a:ext>
            </a:extLst>
          </p:cNvPr>
          <p:cNvSpPr txBox="1"/>
          <p:nvPr/>
        </p:nvSpPr>
        <p:spPr>
          <a:xfrm>
            <a:off x="2816984" y="4266353"/>
            <a:ext cx="303981" cy="1292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70000"/>
              </a:lnSpc>
            </a:pPr>
            <a:r>
              <a:rPr lang="ja-JP" altLang="en-US" sz="1200" b="1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〆</a:t>
            </a:r>
            <a:endParaRPr sz="1200" dirty="0">
              <a:solidFill>
                <a:srgbClr val="FF0000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62" name="object 40">
            <a:extLst>
              <a:ext uri="{FF2B5EF4-FFF2-40B4-BE49-F238E27FC236}">
                <a16:creationId xmlns:a16="http://schemas.microsoft.com/office/drawing/2014/main" id="{77379405-A673-5565-7A74-D268EBEB1767}"/>
              </a:ext>
            </a:extLst>
          </p:cNvPr>
          <p:cNvSpPr txBox="1"/>
          <p:nvPr/>
        </p:nvSpPr>
        <p:spPr>
          <a:xfrm>
            <a:off x="5036017" y="5325482"/>
            <a:ext cx="303981" cy="1292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70000"/>
              </a:lnSpc>
            </a:pPr>
            <a:r>
              <a:rPr lang="ja-JP" altLang="en-US" sz="1200" b="1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〆</a:t>
            </a:r>
            <a:endParaRPr sz="1200" dirty="0">
              <a:solidFill>
                <a:srgbClr val="FF0000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79" name="object 40">
            <a:extLst>
              <a:ext uri="{FF2B5EF4-FFF2-40B4-BE49-F238E27FC236}">
                <a16:creationId xmlns:a16="http://schemas.microsoft.com/office/drawing/2014/main" id="{FFC7854A-8939-B099-400E-51A9FE81685E}"/>
              </a:ext>
            </a:extLst>
          </p:cNvPr>
          <p:cNvSpPr txBox="1"/>
          <p:nvPr/>
        </p:nvSpPr>
        <p:spPr>
          <a:xfrm>
            <a:off x="5058338" y="6323525"/>
            <a:ext cx="303981" cy="1292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70000"/>
              </a:lnSpc>
            </a:pPr>
            <a:r>
              <a:rPr lang="ja-JP" altLang="en-US" sz="1200" b="1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〆</a:t>
            </a:r>
            <a:endParaRPr sz="1200" dirty="0">
              <a:solidFill>
                <a:srgbClr val="FF0000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291789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" name="グループ化 46">
            <a:extLst>
              <a:ext uri="{FF2B5EF4-FFF2-40B4-BE49-F238E27FC236}">
                <a16:creationId xmlns:a16="http://schemas.microsoft.com/office/drawing/2014/main" id="{3111AA8B-7A35-80A8-647B-9253A1FA9220}"/>
              </a:ext>
            </a:extLst>
          </p:cNvPr>
          <p:cNvGrpSpPr/>
          <p:nvPr/>
        </p:nvGrpSpPr>
        <p:grpSpPr>
          <a:xfrm>
            <a:off x="1918716" y="1295400"/>
            <a:ext cx="8139684" cy="5923001"/>
            <a:chOff x="1918716" y="1599212"/>
            <a:chExt cx="8139684" cy="5244662"/>
          </a:xfrm>
        </p:grpSpPr>
        <p:sp>
          <p:nvSpPr>
            <p:cNvPr id="4" name="object 4"/>
            <p:cNvSpPr/>
            <p:nvPr/>
          </p:nvSpPr>
          <p:spPr>
            <a:xfrm>
              <a:off x="1918716" y="1599212"/>
              <a:ext cx="0" cy="5244662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286762" y="1599212"/>
              <a:ext cx="0" cy="5244662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654807" y="1599212"/>
              <a:ext cx="0" cy="5244662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022091" y="1599212"/>
              <a:ext cx="0" cy="5244662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3390138" y="1599212"/>
              <a:ext cx="0" cy="5244662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3757421" y="1599212"/>
              <a:ext cx="0" cy="5244662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125467" y="1599212"/>
              <a:ext cx="0" cy="5244662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4493514" y="1599212"/>
              <a:ext cx="0" cy="5244662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860797" y="1599212"/>
              <a:ext cx="0" cy="5244662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5228844" y="1599212"/>
              <a:ext cx="0" cy="5244662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5596127" y="1599212"/>
              <a:ext cx="0" cy="5244662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5964173" y="1599212"/>
              <a:ext cx="0" cy="5244662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6331458" y="1599212"/>
              <a:ext cx="0" cy="5244662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6699504" y="1599212"/>
              <a:ext cx="0" cy="5244662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7067550" y="1599212"/>
              <a:ext cx="0" cy="5244662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434833" y="1599212"/>
              <a:ext cx="0" cy="5244662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7802880" y="1599212"/>
              <a:ext cx="0" cy="5244662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8170164" y="1599212"/>
              <a:ext cx="0" cy="5244662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8538209" y="1599212"/>
              <a:ext cx="0" cy="5244662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8906255" y="1599212"/>
              <a:ext cx="0" cy="5244662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9273540" y="1599212"/>
              <a:ext cx="0" cy="5244662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9641585" y="1599212"/>
              <a:ext cx="0" cy="5244662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 txBox="1"/>
            <p:nvPr/>
          </p:nvSpPr>
          <p:spPr>
            <a:xfrm>
              <a:off x="3061929" y="1718569"/>
              <a:ext cx="4331335" cy="218008"/>
            </a:xfrm>
            <a:prstGeom prst="rect">
              <a:avLst/>
            </a:prstGeom>
          </p:spPr>
          <p:txBody>
            <a:bodyPr vert="horz" wrap="square" lIns="0" tIns="1778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240"/>
                </a:spcBef>
              </a:pPr>
              <a:r>
                <a:rPr sz="1300" dirty="0">
                  <a:latin typeface="游ゴシック"/>
                  <a:cs typeface="游ゴシック"/>
                </a:rPr>
                <a:t>4</a:t>
              </a:r>
              <a:r>
                <a:rPr sz="1300" spc="245" dirty="0">
                  <a:latin typeface="游ゴシック"/>
                  <a:cs typeface="游ゴシック"/>
                </a:rPr>
                <a:t>月 </a:t>
              </a:r>
              <a:r>
                <a:rPr sz="1300" dirty="0">
                  <a:latin typeface="游ゴシック"/>
                  <a:cs typeface="游ゴシック"/>
                </a:rPr>
                <a:t>5</a:t>
              </a:r>
              <a:r>
                <a:rPr sz="1300" spc="245" dirty="0">
                  <a:latin typeface="游ゴシック"/>
                  <a:cs typeface="游ゴシック"/>
                </a:rPr>
                <a:t>月 </a:t>
              </a:r>
              <a:r>
                <a:rPr sz="1300" dirty="0">
                  <a:latin typeface="游ゴシック"/>
                  <a:cs typeface="游ゴシック"/>
                </a:rPr>
                <a:t>6</a:t>
              </a:r>
              <a:r>
                <a:rPr sz="1300" spc="245" dirty="0">
                  <a:latin typeface="游ゴシック"/>
                  <a:cs typeface="游ゴシック"/>
                </a:rPr>
                <a:t>月 </a:t>
              </a:r>
              <a:r>
                <a:rPr sz="1300" dirty="0">
                  <a:latin typeface="游ゴシック"/>
                  <a:cs typeface="游ゴシック"/>
                </a:rPr>
                <a:t>7</a:t>
              </a:r>
              <a:r>
                <a:rPr sz="1300" spc="245" dirty="0">
                  <a:latin typeface="游ゴシック"/>
                  <a:cs typeface="游ゴシック"/>
                </a:rPr>
                <a:t>月 </a:t>
              </a:r>
              <a:r>
                <a:rPr sz="1300" dirty="0">
                  <a:latin typeface="游ゴシック"/>
                  <a:cs typeface="游ゴシック"/>
                </a:rPr>
                <a:t>8</a:t>
              </a:r>
              <a:r>
                <a:rPr sz="1300" spc="245" dirty="0">
                  <a:latin typeface="游ゴシック"/>
                  <a:cs typeface="游ゴシック"/>
                </a:rPr>
                <a:t>月 </a:t>
              </a:r>
              <a:r>
                <a:rPr sz="1300" dirty="0">
                  <a:latin typeface="游ゴシック"/>
                  <a:cs typeface="游ゴシック"/>
                </a:rPr>
                <a:t>9</a:t>
              </a:r>
              <a:r>
                <a:rPr sz="1300" spc="55" dirty="0">
                  <a:latin typeface="游ゴシック"/>
                  <a:cs typeface="游ゴシック"/>
                </a:rPr>
                <a:t>月 </a:t>
              </a:r>
              <a:r>
                <a:rPr sz="1300" dirty="0">
                  <a:latin typeface="游ゴシック"/>
                  <a:cs typeface="游ゴシック"/>
                </a:rPr>
                <a:t>10</a:t>
              </a:r>
              <a:r>
                <a:rPr sz="1300" spc="120" dirty="0">
                  <a:latin typeface="游ゴシック"/>
                  <a:cs typeface="游ゴシック"/>
                </a:rPr>
                <a:t>月</a:t>
              </a:r>
              <a:r>
                <a:rPr sz="1300" dirty="0">
                  <a:latin typeface="游ゴシック"/>
                  <a:cs typeface="游ゴシック"/>
                </a:rPr>
                <a:t>11</a:t>
              </a:r>
              <a:r>
                <a:rPr sz="1300" spc="114" dirty="0">
                  <a:latin typeface="游ゴシック"/>
                  <a:cs typeface="游ゴシック"/>
                </a:rPr>
                <a:t>月</a:t>
              </a:r>
              <a:r>
                <a:rPr sz="1300" dirty="0">
                  <a:latin typeface="游ゴシック"/>
                  <a:cs typeface="游ゴシック"/>
                </a:rPr>
                <a:t>12</a:t>
              </a:r>
              <a:r>
                <a:rPr sz="1300" spc="55" dirty="0">
                  <a:latin typeface="游ゴシック"/>
                  <a:cs typeface="游ゴシック"/>
                </a:rPr>
                <a:t>月 </a:t>
              </a:r>
              <a:r>
                <a:rPr sz="1300" dirty="0">
                  <a:latin typeface="游ゴシック"/>
                  <a:cs typeface="游ゴシック"/>
                </a:rPr>
                <a:t>1</a:t>
              </a:r>
              <a:r>
                <a:rPr sz="1300" spc="245" dirty="0">
                  <a:latin typeface="游ゴシック"/>
                  <a:cs typeface="游ゴシック"/>
                </a:rPr>
                <a:t>月 </a:t>
              </a:r>
              <a:r>
                <a:rPr sz="1300" dirty="0">
                  <a:latin typeface="游ゴシック"/>
                  <a:cs typeface="游ゴシック"/>
                </a:rPr>
                <a:t>2</a:t>
              </a:r>
              <a:r>
                <a:rPr sz="1300" spc="245" dirty="0">
                  <a:latin typeface="游ゴシック"/>
                  <a:cs typeface="游ゴシック"/>
                </a:rPr>
                <a:t>月 </a:t>
              </a:r>
              <a:r>
                <a:rPr sz="1300" dirty="0">
                  <a:latin typeface="游ゴシック"/>
                  <a:cs typeface="游ゴシック"/>
                </a:rPr>
                <a:t>3</a:t>
              </a:r>
              <a:r>
                <a:rPr sz="1300" spc="-50" dirty="0">
                  <a:latin typeface="游ゴシック"/>
                  <a:cs typeface="游ゴシック"/>
                </a:rPr>
                <a:t>月</a:t>
              </a:r>
              <a:endParaRPr sz="1300" dirty="0">
                <a:latin typeface="游ゴシック"/>
                <a:cs typeface="游ゴシック"/>
              </a:endParaRPr>
            </a:p>
          </p:txBody>
        </p:sp>
        <p:sp>
          <p:nvSpPr>
            <p:cNvPr id="33" name="object 33"/>
            <p:cNvSpPr txBox="1"/>
            <p:nvPr/>
          </p:nvSpPr>
          <p:spPr>
            <a:xfrm>
              <a:off x="1944117" y="1718569"/>
              <a:ext cx="1036319" cy="218008"/>
            </a:xfrm>
            <a:prstGeom prst="rect">
              <a:avLst/>
            </a:prstGeom>
          </p:spPr>
          <p:txBody>
            <a:bodyPr vert="horz" wrap="square" lIns="0" tIns="17780" rIns="0" bIns="0" rtlCol="0">
              <a:spAutoFit/>
            </a:bodyPr>
            <a:lstStyle/>
            <a:p>
              <a:pPr marL="27305">
                <a:lnSpc>
                  <a:spcPct val="100000"/>
                </a:lnSpc>
                <a:spcBef>
                  <a:spcPts val="1415"/>
                </a:spcBef>
              </a:pPr>
              <a:r>
                <a:rPr sz="1300" dirty="0">
                  <a:latin typeface="游ゴシック"/>
                  <a:cs typeface="游ゴシック"/>
                </a:rPr>
                <a:t>1</a:t>
              </a:r>
              <a:r>
                <a:rPr sz="1300" spc="240" dirty="0">
                  <a:latin typeface="游ゴシック"/>
                  <a:cs typeface="游ゴシック"/>
                </a:rPr>
                <a:t>月 </a:t>
              </a:r>
              <a:r>
                <a:rPr sz="1300" dirty="0">
                  <a:latin typeface="游ゴシック"/>
                  <a:cs typeface="游ゴシック"/>
                </a:rPr>
                <a:t>2</a:t>
              </a:r>
              <a:r>
                <a:rPr sz="1300" spc="245" dirty="0">
                  <a:latin typeface="游ゴシック"/>
                  <a:cs typeface="游ゴシック"/>
                </a:rPr>
                <a:t>月 </a:t>
              </a:r>
              <a:r>
                <a:rPr sz="1300" dirty="0">
                  <a:latin typeface="游ゴシック"/>
                  <a:cs typeface="游ゴシック"/>
                </a:rPr>
                <a:t>3</a:t>
              </a:r>
              <a:r>
                <a:rPr sz="1300" spc="-50" dirty="0">
                  <a:latin typeface="游ゴシック"/>
                  <a:cs typeface="游ゴシック"/>
                </a:rPr>
                <a:t>月</a:t>
              </a:r>
              <a:endParaRPr sz="1300" dirty="0">
                <a:latin typeface="游ゴシック"/>
                <a:cs typeface="游ゴシック"/>
              </a:endParaRPr>
            </a:p>
          </p:txBody>
        </p:sp>
        <p:sp>
          <p:nvSpPr>
            <p:cNvPr id="42" name="object 31">
              <a:extLst>
                <a:ext uri="{FF2B5EF4-FFF2-40B4-BE49-F238E27FC236}">
                  <a16:creationId xmlns:a16="http://schemas.microsoft.com/office/drawing/2014/main" id="{E2CE786D-FC67-ED7B-2DF3-7623793D02C1}"/>
                </a:ext>
              </a:extLst>
            </p:cNvPr>
            <p:cNvSpPr txBox="1"/>
            <p:nvPr/>
          </p:nvSpPr>
          <p:spPr>
            <a:xfrm>
              <a:off x="7474757" y="1718569"/>
              <a:ext cx="2583643" cy="218008"/>
            </a:xfrm>
            <a:prstGeom prst="rect">
              <a:avLst/>
            </a:prstGeom>
          </p:spPr>
          <p:txBody>
            <a:bodyPr vert="horz" wrap="square" lIns="0" tIns="1778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240"/>
                </a:spcBef>
              </a:pPr>
              <a:r>
                <a:rPr sz="1300" dirty="0">
                  <a:latin typeface="游ゴシック"/>
                  <a:cs typeface="游ゴシック"/>
                </a:rPr>
                <a:t>4</a:t>
              </a:r>
              <a:r>
                <a:rPr sz="1300" spc="245" dirty="0">
                  <a:latin typeface="游ゴシック"/>
                  <a:cs typeface="游ゴシック"/>
                </a:rPr>
                <a:t>月 </a:t>
              </a:r>
              <a:r>
                <a:rPr sz="1300" dirty="0">
                  <a:latin typeface="游ゴシック"/>
                  <a:cs typeface="游ゴシック"/>
                </a:rPr>
                <a:t>5</a:t>
              </a:r>
              <a:r>
                <a:rPr sz="1300" spc="245" dirty="0">
                  <a:latin typeface="游ゴシック"/>
                  <a:cs typeface="游ゴシック"/>
                </a:rPr>
                <a:t>月 </a:t>
              </a:r>
              <a:r>
                <a:rPr sz="1300" dirty="0">
                  <a:latin typeface="游ゴシック"/>
                  <a:cs typeface="游ゴシック"/>
                </a:rPr>
                <a:t>6</a:t>
              </a:r>
              <a:r>
                <a:rPr sz="1300" spc="245" dirty="0">
                  <a:latin typeface="游ゴシック"/>
                  <a:cs typeface="游ゴシック"/>
                </a:rPr>
                <a:t>月 </a:t>
              </a:r>
              <a:r>
                <a:rPr sz="1300" dirty="0">
                  <a:latin typeface="游ゴシック"/>
                  <a:cs typeface="游ゴシック"/>
                </a:rPr>
                <a:t>7</a:t>
              </a:r>
              <a:r>
                <a:rPr sz="1300" spc="245" dirty="0">
                  <a:latin typeface="游ゴシック"/>
                  <a:cs typeface="游ゴシック"/>
                </a:rPr>
                <a:t>月 </a:t>
              </a:r>
              <a:r>
                <a:rPr sz="1300" dirty="0">
                  <a:latin typeface="游ゴシック"/>
                  <a:cs typeface="游ゴシック"/>
                </a:rPr>
                <a:t>8</a:t>
              </a:r>
              <a:r>
                <a:rPr sz="1300" spc="245" dirty="0">
                  <a:latin typeface="游ゴシック"/>
                  <a:cs typeface="游ゴシック"/>
                </a:rPr>
                <a:t>月 </a:t>
              </a:r>
              <a:r>
                <a:rPr sz="1300" dirty="0">
                  <a:latin typeface="游ゴシック"/>
                  <a:cs typeface="游ゴシック"/>
                </a:rPr>
                <a:t>9</a:t>
              </a:r>
              <a:r>
                <a:rPr sz="1300" spc="55" dirty="0">
                  <a:latin typeface="游ゴシック"/>
                  <a:cs typeface="游ゴシック"/>
                </a:rPr>
                <a:t>月 </a:t>
              </a:r>
              <a:r>
                <a:rPr sz="1300" dirty="0">
                  <a:latin typeface="游ゴシック"/>
                  <a:cs typeface="游ゴシック"/>
                </a:rPr>
                <a:t>10</a:t>
              </a:r>
              <a:r>
                <a:rPr lang="ja-JP" altLang="en-US" sz="1300" spc="120" dirty="0">
                  <a:latin typeface="游ゴシック"/>
                  <a:cs typeface="游ゴシック"/>
                </a:rPr>
                <a:t>月</a:t>
              </a:r>
              <a:endParaRPr sz="1300" dirty="0">
                <a:latin typeface="游ゴシック"/>
                <a:cs typeface="游ゴシック"/>
              </a:endParaRPr>
            </a:p>
          </p:txBody>
        </p:sp>
      </p:grp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23875" y="152400"/>
            <a:ext cx="9163049" cy="59759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23900" marR="5080" indent="-711200" algn="l">
              <a:lnSpc>
                <a:spcPct val="100000"/>
              </a:lnSpc>
              <a:spcBef>
                <a:spcPts val="100"/>
              </a:spcBef>
            </a:pPr>
            <a:r>
              <a:rPr lang="ja-JP" altLang="en-US" sz="1600" spc="-3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対象種目：</a:t>
            </a:r>
            <a:r>
              <a:rPr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学振特別研究員スケジュール</a:t>
            </a:r>
            <a:br>
              <a:rPr lang="en-US" altLang="ja-JP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</a:br>
            <a:r>
              <a:rPr lang="en-US" altLang="ja-JP" sz="1100" spc="-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※</a:t>
            </a:r>
            <a:r>
              <a:rPr lang="ja-JP" altLang="en-US" sz="1100" b="1" spc="-50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〆</a:t>
            </a:r>
            <a:r>
              <a:rPr lang="ja-JP" altLang="en-US" sz="1100" spc="-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の正確な日付は</a:t>
            </a:r>
            <a:r>
              <a:rPr lang="en-US" altLang="ja-JP" sz="1100" spc="-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JSPS</a:t>
            </a:r>
            <a:r>
              <a:rPr lang="ja-JP" altLang="en-US" sz="1100" spc="-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の公式発表後に追記します。</a:t>
            </a:r>
            <a:br>
              <a:rPr lang="ja-JP" altLang="en-US" sz="1100" spc="-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</a:br>
            <a:r>
              <a:rPr lang="en-US" altLang="ja-JP" sz="1100" spc="-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※</a:t>
            </a:r>
            <a:r>
              <a:rPr lang="ja-JP" altLang="en-US" sz="1100" spc="-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前年度の募集の情報を参考に作成しておりますが、詳細は必ず、各種目の公募要領を確認してください。</a:t>
            </a:r>
            <a:endParaRPr sz="1600" spc="800" dirty="0">
              <a:latin typeface="BIZ UDゴシック" panose="020B0400000000000000" pitchFamily="49" charset="-128"/>
              <a:ea typeface="BIZ UDゴシック" panose="020B0400000000000000" pitchFamily="49" charset="-128"/>
              <a:cs typeface="HGP教科書体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16001" y="1752600"/>
            <a:ext cx="10005060" cy="0"/>
          </a:xfrm>
          <a:custGeom>
            <a:avLst/>
            <a:gdLst/>
            <a:ahLst/>
            <a:cxnLst/>
            <a:rect l="l" t="t" r="r" b="b"/>
            <a:pathLst>
              <a:path w="10005060">
                <a:moveTo>
                  <a:pt x="0" y="0"/>
                </a:moveTo>
                <a:lnTo>
                  <a:pt x="10005060" y="0"/>
                </a:lnTo>
              </a:path>
            </a:pathLst>
          </a:custGeom>
          <a:ln w="23571">
            <a:solidFill>
              <a:srgbClr val="6F2F9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 flipH="1">
            <a:off x="-18289" y="1295400"/>
            <a:ext cx="45719" cy="5940000"/>
          </a:xfrm>
          <a:custGeom>
            <a:avLst/>
            <a:gdLst/>
            <a:ahLst/>
            <a:cxnLst/>
            <a:rect l="l" t="t" r="r" b="b"/>
            <a:pathLst>
              <a:path h="4479290">
                <a:moveTo>
                  <a:pt x="0" y="0"/>
                </a:moveTo>
                <a:lnTo>
                  <a:pt x="0" y="4479036"/>
                </a:lnTo>
              </a:path>
            </a:pathLst>
          </a:custGeom>
          <a:ln w="23571">
            <a:solidFill>
              <a:srgbClr val="6F2F9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 flipH="1">
            <a:off x="9906000" y="1295400"/>
            <a:ext cx="95251" cy="5940000"/>
          </a:xfrm>
          <a:custGeom>
            <a:avLst/>
            <a:gdLst/>
            <a:ahLst/>
            <a:cxnLst/>
            <a:rect l="l" t="t" r="r" b="b"/>
            <a:pathLst>
              <a:path h="4479290">
                <a:moveTo>
                  <a:pt x="0" y="0"/>
                </a:moveTo>
                <a:lnTo>
                  <a:pt x="0" y="4479036"/>
                </a:lnTo>
              </a:path>
            </a:pathLst>
          </a:custGeom>
          <a:ln w="23571">
            <a:solidFill>
              <a:srgbClr val="6F2F9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16001" y="1295400"/>
            <a:ext cx="10005060" cy="0"/>
          </a:xfrm>
          <a:custGeom>
            <a:avLst/>
            <a:gdLst/>
            <a:ahLst/>
            <a:cxnLst/>
            <a:rect l="l" t="t" r="r" b="b"/>
            <a:pathLst>
              <a:path w="10005060">
                <a:moveTo>
                  <a:pt x="0" y="0"/>
                </a:moveTo>
                <a:lnTo>
                  <a:pt x="10005060" y="0"/>
                </a:lnTo>
              </a:path>
            </a:pathLst>
          </a:custGeom>
          <a:ln w="23571">
            <a:solidFill>
              <a:srgbClr val="6F2F9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6001" y="7239000"/>
            <a:ext cx="10005060" cy="0"/>
          </a:xfrm>
          <a:custGeom>
            <a:avLst/>
            <a:gdLst/>
            <a:ahLst/>
            <a:cxnLst/>
            <a:rect l="l" t="t" r="r" b="b"/>
            <a:pathLst>
              <a:path w="10005060">
                <a:moveTo>
                  <a:pt x="0" y="0"/>
                </a:moveTo>
                <a:lnTo>
                  <a:pt x="10005060" y="0"/>
                </a:lnTo>
              </a:path>
            </a:pathLst>
          </a:custGeom>
          <a:ln w="23571">
            <a:solidFill>
              <a:srgbClr val="6F2F9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テキスト ボックス 96">
            <a:extLst>
              <a:ext uri="{FF2B5EF4-FFF2-40B4-BE49-F238E27FC236}">
                <a16:creationId xmlns:a16="http://schemas.microsoft.com/office/drawing/2014/main" id="{B8C67AD8-E3B4-2CF2-BA01-4E7C1A158FD7}"/>
              </a:ext>
            </a:extLst>
          </p:cNvPr>
          <p:cNvSpPr txBox="1"/>
          <p:nvPr/>
        </p:nvSpPr>
        <p:spPr>
          <a:xfrm>
            <a:off x="1905000" y="977552"/>
            <a:ext cx="215030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spcBef>
                <a:spcPts val="830"/>
              </a:spcBef>
            </a:pPr>
            <a:r>
              <a:rPr lang="en-US" altLang="ja-JP" sz="1400" dirty="0">
                <a:latin typeface="游ゴシック"/>
                <a:cs typeface="游ゴシック"/>
              </a:rPr>
              <a:t>R8(2026</a:t>
            </a:r>
            <a:r>
              <a:rPr lang="en-US" altLang="ja-JP" sz="1400" spc="-25" dirty="0">
                <a:latin typeface="游ゴシック"/>
                <a:cs typeface="游ゴシック"/>
              </a:rPr>
              <a:t>)</a:t>
            </a:r>
            <a:r>
              <a:rPr lang="ja-JP" altLang="en-US" sz="1400" spc="-25" dirty="0">
                <a:latin typeface="游ゴシック"/>
                <a:cs typeface="游ゴシック"/>
              </a:rPr>
              <a:t>年</a:t>
            </a:r>
            <a:endParaRPr lang="ja-JP" altLang="en-US" sz="1400" dirty="0">
              <a:latin typeface="游ゴシック"/>
              <a:cs typeface="游ゴシック"/>
            </a:endParaRPr>
          </a:p>
        </p:txBody>
      </p:sp>
      <p:sp>
        <p:nvSpPr>
          <p:cNvPr id="98" name="テキスト ボックス 97">
            <a:extLst>
              <a:ext uri="{FF2B5EF4-FFF2-40B4-BE49-F238E27FC236}">
                <a16:creationId xmlns:a16="http://schemas.microsoft.com/office/drawing/2014/main" id="{53ED453E-3516-BA9A-B199-21EFB71135E1}"/>
              </a:ext>
            </a:extLst>
          </p:cNvPr>
          <p:cNvSpPr txBox="1"/>
          <p:nvPr/>
        </p:nvSpPr>
        <p:spPr>
          <a:xfrm>
            <a:off x="6290945" y="987623"/>
            <a:ext cx="155765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spcBef>
                <a:spcPts val="830"/>
              </a:spcBef>
            </a:pPr>
            <a:r>
              <a:rPr lang="en-US" altLang="ja-JP" sz="1400" dirty="0">
                <a:latin typeface="游ゴシック"/>
                <a:cs typeface="游ゴシック"/>
              </a:rPr>
              <a:t>R9(2027</a:t>
            </a:r>
            <a:r>
              <a:rPr lang="en-US" altLang="ja-JP" sz="1400" spc="-25" dirty="0">
                <a:latin typeface="游ゴシック"/>
                <a:cs typeface="游ゴシック"/>
              </a:rPr>
              <a:t>)</a:t>
            </a:r>
            <a:r>
              <a:rPr lang="ja-JP" altLang="en-US" sz="1400" spc="-25" dirty="0">
                <a:latin typeface="游ゴシック"/>
                <a:cs typeface="游ゴシック"/>
              </a:rPr>
              <a:t>年</a:t>
            </a:r>
            <a:endParaRPr lang="ja-JP" altLang="en-US" sz="1400" dirty="0">
              <a:latin typeface="游ゴシック"/>
              <a:cs typeface="游ゴシック"/>
            </a:endParaRPr>
          </a:p>
        </p:txBody>
      </p:sp>
      <p:grpSp>
        <p:nvGrpSpPr>
          <p:cNvPr id="51" name="グループ化 50">
            <a:extLst>
              <a:ext uri="{FF2B5EF4-FFF2-40B4-BE49-F238E27FC236}">
                <a16:creationId xmlns:a16="http://schemas.microsoft.com/office/drawing/2014/main" id="{E5A457CA-857F-CDD8-F1F1-21981BC9BCDE}"/>
              </a:ext>
            </a:extLst>
          </p:cNvPr>
          <p:cNvGrpSpPr/>
          <p:nvPr/>
        </p:nvGrpSpPr>
        <p:grpSpPr>
          <a:xfrm>
            <a:off x="457201" y="2966357"/>
            <a:ext cx="1408934" cy="462133"/>
            <a:chOff x="457202" y="2396278"/>
            <a:chExt cx="1561167" cy="462133"/>
          </a:xfrm>
        </p:grpSpPr>
        <p:sp>
          <p:nvSpPr>
            <p:cNvPr id="46" name="object 34">
              <a:extLst>
                <a:ext uri="{FF2B5EF4-FFF2-40B4-BE49-F238E27FC236}">
                  <a16:creationId xmlns:a16="http://schemas.microsoft.com/office/drawing/2014/main" id="{230C8AF0-A4AA-6DE7-BD54-D0EFF82F78A7}"/>
                </a:ext>
              </a:extLst>
            </p:cNvPr>
            <p:cNvSpPr/>
            <p:nvPr/>
          </p:nvSpPr>
          <p:spPr>
            <a:xfrm>
              <a:off x="457202" y="2396278"/>
              <a:ext cx="1561167" cy="462133"/>
            </a:xfrm>
            <a:custGeom>
              <a:avLst/>
              <a:gdLst/>
              <a:ahLst/>
              <a:cxnLst/>
              <a:rect l="l" t="t" r="r" b="b"/>
              <a:pathLst>
                <a:path w="1871980" h="327660">
                  <a:moveTo>
                    <a:pt x="1871472" y="54102"/>
                  </a:moveTo>
                  <a:lnTo>
                    <a:pt x="1867179" y="33121"/>
                  </a:lnTo>
                  <a:lnTo>
                    <a:pt x="1855470" y="15913"/>
                  </a:lnTo>
                  <a:lnTo>
                    <a:pt x="1838032" y="4279"/>
                  </a:lnTo>
                  <a:lnTo>
                    <a:pt x="1816608" y="0"/>
                  </a:lnTo>
                  <a:lnTo>
                    <a:pt x="54864" y="0"/>
                  </a:lnTo>
                  <a:lnTo>
                    <a:pt x="33426" y="4279"/>
                  </a:lnTo>
                  <a:lnTo>
                    <a:pt x="16002" y="15913"/>
                  </a:lnTo>
                  <a:lnTo>
                    <a:pt x="4279" y="33121"/>
                  </a:lnTo>
                  <a:lnTo>
                    <a:pt x="0" y="54102"/>
                  </a:lnTo>
                  <a:lnTo>
                    <a:pt x="0" y="272796"/>
                  </a:lnTo>
                  <a:lnTo>
                    <a:pt x="4279" y="293916"/>
                  </a:lnTo>
                  <a:lnTo>
                    <a:pt x="16002" y="311378"/>
                  </a:lnTo>
                  <a:lnTo>
                    <a:pt x="33426" y="323278"/>
                  </a:lnTo>
                  <a:lnTo>
                    <a:pt x="54864" y="327660"/>
                  </a:lnTo>
                  <a:lnTo>
                    <a:pt x="1816608" y="327660"/>
                  </a:lnTo>
                  <a:lnTo>
                    <a:pt x="1838032" y="323278"/>
                  </a:lnTo>
                  <a:lnTo>
                    <a:pt x="1855470" y="311378"/>
                  </a:lnTo>
                  <a:lnTo>
                    <a:pt x="1867179" y="293916"/>
                  </a:lnTo>
                  <a:lnTo>
                    <a:pt x="1871472" y="272796"/>
                  </a:lnTo>
                  <a:lnTo>
                    <a:pt x="1871472" y="54102"/>
                  </a:lnTo>
                  <a:close/>
                </a:path>
              </a:pathLst>
            </a:custGeom>
            <a:solidFill>
              <a:srgbClr val="FFFFCC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60" name="object 35">
              <a:extLst>
                <a:ext uri="{FF2B5EF4-FFF2-40B4-BE49-F238E27FC236}">
                  <a16:creationId xmlns:a16="http://schemas.microsoft.com/office/drawing/2014/main" id="{ABF7339A-BB06-FB1C-6897-8D10B4B482FC}"/>
                </a:ext>
              </a:extLst>
            </p:cNvPr>
            <p:cNvSpPr txBox="1"/>
            <p:nvPr/>
          </p:nvSpPr>
          <p:spPr>
            <a:xfrm>
              <a:off x="533400" y="2428232"/>
              <a:ext cx="1325449" cy="411010"/>
            </a:xfrm>
            <a:prstGeom prst="rect">
              <a:avLst/>
            </a:prstGeom>
          </p:spPr>
          <p:txBody>
            <a:bodyPr vert="horz" wrap="square" lIns="0" tIns="15875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25"/>
                </a:spcBef>
              </a:pPr>
              <a:r>
                <a:rPr lang="ja-JP" altLang="en-US" sz="800" spc="-5" dirty="0">
                  <a:latin typeface="Meiryo UI"/>
                  <a:cs typeface="Meiryo UI"/>
                </a:rPr>
                <a:t>ＤＣ</a:t>
              </a:r>
              <a:r>
                <a:rPr lang="en-US" altLang="ja-JP" sz="800" spc="-5" dirty="0">
                  <a:latin typeface="Meiryo UI"/>
                  <a:cs typeface="Meiryo UI"/>
                </a:rPr>
                <a:t>1</a:t>
              </a:r>
            </a:p>
            <a:p>
              <a:pPr marL="12700">
                <a:lnSpc>
                  <a:spcPct val="100000"/>
                </a:lnSpc>
                <a:spcBef>
                  <a:spcPts val="125"/>
                </a:spcBef>
              </a:pPr>
              <a:r>
                <a:rPr lang="ja-JP" altLang="en-US" sz="800" spc="-5" dirty="0">
                  <a:latin typeface="Meiryo UI"/>
                  <a:cs typeface="Meiryo UI"/>
                </a:rPr>
                <a:t>ＤＣ</a:t>
              </a:r>
              <a:r>
                <a:rPr lang="en-US" altLang="ja-JP" sz="800" spc="-5" dirty="0">
                  <a:latin typeface="Meiryo UI"/>
                  <a:cs typeface="Meiryo UI"/>
                </a:rPr>
                <a:t>2</a:t>
              </a:r>
            </a:p>
            <a:p>
              <a:pPr marL="12700">
                <a:lnSpc>
                  <a:spcPct val="100000"/>
                </a:lnSpc>
                <a:spcBef>
                  <a:spcPts val="125"/>
                </a:spcBef>
              </a:pPr>
              <a:r>
                <a:rPr lang="ja-JP" altLang="en-US" sz="800" spc="-5" dirty="0">
                  <a:latin typeface="Meiryo UI"/>
                  <a:cs typeface="Meiryo UI"/>
                </a:rPr>
                <a:t>ＰＤ</a:t>
              </a:r>
              <a:endParaRPr lang="en-US" altLang="ja-JP" sz="800" spc="-5" dirty="0">
                <a:latin typeface="Meiryo UI"/>
                <a:cs typeface="Meiryo UI"/>
              </a:endParaRPr>
            </a:p>
          </p:txBody>
        </p:sp>
      </p:grpSp>
      <p:grpSp>
        <p:nvGrpSpPr>
          <p:cNvPr id="123" name="グループ化 122">
            <a:extLst>
              <a:ext uri="{FF2B5EF4-FFF2-40B4-BE49-F238E27FC236}">
                <a16:creationId xmlns:a16="http://schemas.microsoft.com/office/drawing/2014/main" id="{97DDA1B2-B0A1-6264-1FBB-1BBACE94F469}"/>
              </a:ext>
            </a:extLst>
          </p:cNvPr>
          <p:cNvGrpSpPr/>
          <p:nvPr/>
        </p:nvGrpSpPr>
        <p:grpSpPr>
          <a:xfrm>
            <a:off x="457200" y="5295138"/>
            <a:ext cx="1461261" cy="333106"/>
            <a:chOff x="457200" y="3352800"/>
            <a:chExt cx="1461261" cy="333106"/>
          </a:xfrm>
        </p:grpSpPr>
        <p:sp>
          <p:nvSpPr>
            <p:cNvPr id="62" name="object 34">
              <a:extLst>
                <a:ext uri="{FF2B5EF4-FFF2-40B4-BE49-F238E27FC236}">
                  <a16:creationId xmlns:a16="http://schemas.microsoft.com/office/drawing/2014/main" id="{EA9DED7A-A360-0E13-1C70-8138CE25F8FE}"/>
                </a:ext>
              </a:extLst>
            </p:cNvPr>
            <p:cNvSpPr/>
            <p:nvPr/>
          </p:nvSpPr>
          <p:spPr>
            <a:xfrm>
              <a:off x="457200" y="3352800"/>
              <a:ext cx="1461261" cy="333106"/>
            </a:xfrm>
            <a:custGeom>
              <a:avLst/>
              <a:gdLst/>
              <a:ahLst/>
              <a:cxnLst/>
              <a:rect l="l" t="t" r="r" b="b"/>
              <a:pathLst>
                <a:path w="1871980" h="327660">
                  <a:moveTo>
                    <a:pt x="1871472" y="54102"/>
                  </a:moveTo>
                  <a:lnTo>
                    <a:pt x="1867179" y="33121"/>
                  </a:lnTo>
                  <a:lnTo>
                    <a:pt x="1855470" y="15913"/>
                  </a:lnTo>
                  <a:lnTo>
                    <a:pt x="1838032" y="4279"/>
                  </a:lnTo>
                  <a:lnTo>
                    <a:pt x="1816608" y="0"/>
                  </a:lnTo>
                  <a:lnTo>
                    <a:pt x="54864" y="0"/>
                  </a:lnTo>
                  <a:lnTo>
                    <a:pt x="33426" y="4279"/>
                  </a:lnTo>
                  <a:lnTo>
                    <a:pt x="16002" y="15913"/>
                  </a:lnTo>
                  <a:lnTo>
                    <a:pt x="4279" y="33121"/>
                  </a:lnTo>
                  <a:lnTo>
                    <a:pt x="0" y="54102"/>
                  </a:lnTo>
                  <a:lnTo>
                    <a:pt x="0" y="272796"/>
                  </a:lnTo>
                  <a:lnTo>
                    <a:pt x="4279" y="293916"/>
                  </a:lnTo>
                  <a:lnTo>
                    <a:pt x="16002" y="311378"/>
                  </a:lnTo>
                  <a:lnTo>
                    <a:pt x="33426" y="323278"/>
                  </a:lnTo>
                  <a:lnTo>
                    <a:pt x="54864" y="327660"/>
                  </a:lnTo>
                  <a:lnTo>
                    <a:pt x="1816608" y="327660"/>
                  </a:lnTo>
                  <a:lnTo>
                    <a:pt x="1838032" y="323278"/>
                  </a:lnTo>
                  <a:lnTo>
                    <a:pt x="1855470" y="311378"/>
                  </a:lnTo>
                  <a:lnTo>
                    <a:pt x="1867179" y="293916"/>
                  </a:lnTo>
                  <a:lnTo>
                    <a:pt x="1871472" y="272796"/>
                  </a:lnTo>
                  <a:lnTo>
                    <a:pt x="1871472" y="54102"/>
                  </a:lnTo>
                  <a:close/>
                </a:path>
              </a:pathLst>
            </a:custGeom>
            <a:solidFill>
              <a:srgbClr val="FFFFCC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79" name="object 35">
              <a:extLst>
                <a:ext uri="{FF2B5EF4-FFF2-40B4-BE49-F238E27FC236}">
                  <a16:creationId xmlns:a16="http://schemas.microsoft.com/office/drawing/2014/main" id="{8AE12A89-737A-2FD5-B806-C7495D2EE6D7}"/>
                </a:ext>
              </a:extLst>
            </p:cNvPr>
            <p:cNvSpPr txBox="1"/>
            <p:nvPr/>
          </p:nvSpPr>
          <p:spPr>
            <a:xfrm>
              <a:off x="533400" y="3383763"/>
              <a:ext cx="1219201" cy="139141"/>
            </a:xfrm>
            <a:prstGeom prst="rect">
              <a:avLst/>
            </a:prstGeom>
          </p:spPr>
          <p:txBody>
            <a:bodyPr vert="horz" wrap="square" lIns="0" tIns="15875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25"/>
                </a:spcBef>
              </a:pPr>
              <a:r>
                <a:rPr lang="ja-JP" altLang="en-US" sz="800" spc="-5" dirty="0">
                  <a:latin typeface="Meiryo UI"/>
                  <a:cs typeface="Meiryo UI"/>
                </a:rPr>
                <a:t>ＲＰＤ</a:t>
              </a:r>
              <a:endParaRPr sz="800" dirty="0">
                <a:latin typeface="Meiryo UI"/>
                <a:cs typeface="Meiryo UI"/>
              </a:endParaRPr>
            </a:p>
          </p:txBody>
        </p:sp>
      </p:grp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B9246A34-B485-BD99-6D48-8BC3185B1185}"/>
              </a:ext>
            </a:extLst>
          </p:cNvPr>
          <p:cNvSpPr txBox="1"/>
          <p:nvPr/>
        </p:nvSpPr>
        <p:spPr>
          <a:xfrm>
            <a:off x="1008893" y="7218402"/>
            <a:ext cx="8439907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984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altLang="ja-JP" sz="10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ＭＳ Ｐゴシック"/>
              </a:rPr>
              <a:t>JSPS</a:t>
            </a:r>
            <a:r>
              <a:rPr lang="ja-JP" altLang="en-US" sz="10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ＭＳ Ｐゴシック"/>
              </a:rPr>
              <a:t>の</a:t>
            </a:r>
            <a:r>
              <a:rPr lang="en-US" altLang="ja-JP" sz="10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ＭＳ Ｐゴシック"/>
              </a:rPr>
              <a:t>Web</a:t>
            </a:r>
            <a:r>
              <a:rPr lang="ja-JP" altLang="en-US" sz="10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ＭＳ Ｐゴシック"/>
              </a:rPr>
              <a:t>ページのデータを元にしておりますが、詳細日付が未発表のものについては、日付は記載しておりません。</a:t>
            </a:r>
          </a:p>
          <a:p>
            <a:pPr marL="2984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ja-JP" altLang="en-US" sz="10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ＭＳ Ｐゴシック"/>
              </a:rPr>
              <a:t>あくまで目安としてご覧頂き、詳細は必ず、各研究種目の公募要領を確認してください。</a:t>
            </a:r>
          </a:p>
          <a:p>
            <a:pPr marL="2984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ja-JP" altLang="en-US" sz="10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ＭＳ Ｐゴシック"/>
              </a:rPr>
              <a:t>学内締切等は、研究支援センターの学内向け</a:t>
            </a:r>
            <a:r>
              <a:rPr lang="en-US" altLang="ja-JP" sz="10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ＭＳ Ｐゴシック"/>
              </a:rPr>
              <a:t>Web</a:t>
            </a:r>
            <a:r>
              <a:rPr lang="ja-JP" altLang="en-US" sz="10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ＭＳ Ｐゴシック"/>
              </a:rPr>
              <a:t>ページ、</a:t>
            </a:r>
            <a:r>
              <a:rPr lang="en-US" altLang="ja-JP" sz="10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ＭＳ Ｐゴシック"/>
              </a:rPr>
              <a:t>G-Port</a:t>
            </a:r>
            <a:r>
              <a:rPr lang="ja-JP" altLang="en-US" sz="10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ＭＳ Ｐゴシック"/>
              </a:rPr>
              <a:t>のメッセージなどでお知らせしています。不明点はお問い合わせください。</a:t>
            </a:r>
          </a:p>
        </p:txBody>
      </p:sp>
      <p:sp>
        <p:nvSpPr>
          <p:cNvPr id="39" name="object 41">
            <a:extLst>
              <a:ext uri="{FF2B5EF4-FFF2-40B4-BE49-F238E27FC236}">
                <a16:creationId xmlns:a16="http://schemas.microsoft.com/office/drawing/2014/main" id="{6E157135-14F1-8B39-8930-A83D746C7D88}"/>
              </a:ext>
            </a:extLst>
          </p:cNvPr>
          <p:cNvSpPr txBox="1"/>
          <p:nvPr/>
        </p:nvSpPr>
        <p:spPr>
          <a:xfrm>
            <a:off x="3756786" y="3100903"/>
            <a:ext cx="129414" cy="193040"/>
          </a:xfrm>
          <a:prstGeom prst="rect">
            <a:avLst/>
          </a:prstGeom>
        </p:spPr>
        <p:txBody>
          <a:bodyPr vert="eaVert" wrap="square" lIns="0" tIns="0" rIns="0" bIns="0" rtlCol="0">
            <a:spAutoFit/>
          </a:bodyPr>
          <a:lstStyle/>
          <a:p>
            <a:pPr marL="12700">
              <a:lnSpc>
                <a:spcPct val="70000"/>
              </a:lnSpc>
            </a:pPr>
            <a:r>
              <a:rPr sz="650" b="1" spc="-5" dirty="0">
                <a:solidFill>
                  <a:srgbClr val="FF0000"/>
                </a:solidFill>
                <a:latin typeface="Meiryo UI"/>
                <a:cs typeface="Meiryo UI"/>
              </a:rPr>
              <a:t>受</a:t>
            </a: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付</a:t>
            </a:r>
            <a:endParaRPr sz="650" dirty="0">
              <a:latin typeface="Meiryo UI"/>
              <a:cs typeface="Meiryo UI"/>
            </a:endParaRPr>
          </a:p>
        </p:txBody>
      </p:sp>
      <p:sp>
        <p:nvSpPr>
          <p:cNvPr id="115" name="テキスト ボックス 114">
            <a:extLst>
              <a:ext uri="{FF2B5EF4-FFF2-40B4-BE49-F238E27FC236}">
                <a16:creationId xmlns:a16="http://schemas.microsoft.com/office/drawing/2014/main" id="{1A84DB48-3145-44CD-DAC1-60FD47E95175}"/>
              </a:ext>
            </a:extLst>
          </p:cNvPr>
          <p:cNvSpPr txBox="1"/>
          <p:nvPr/>
        </p:nvSpPr>
        <p:spPr>
          <a:xfrm>
            <a:off x="2312667" y="2209800"/>
            <a:ext cx="125733" cy="738664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lIns="0" tIns="0" rIns="0" bIns="0" rtlCol="0">
            <a:spAutoFit/>
          </a:bodyPr>
          <a:lstStyle/>
          <a:p>
            <a:pPr algn="ctr" defTabSz="754380"/>
            <a:r>
              <a:rPr kumimoji="1" lang="ja-JP" altLang="en-US" sz="800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募集</a:t>
            </a:r>
            <a:endParaRPr kumimoji="1" lang="en-US" altLang="ja-JP" sz="800" dirty="0">
              <a:solidFill>
                <a:prstClr val="black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 defTabSz="754380"/>
            <a:r>
              <a:rPr kumimoji="1" lang="ja-JP" altLang="en-US" sz="800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要項</a:t>
            </a:r>
            <a:endParaRPr kumimoji="1" lang="en-US" altLang="ja-JP" sz="800" dirty="0">
              <a:solidFill>
                <a:prstClr val="black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 defTabSz="754380"/>
            <a:r>
              <a:rPr kumimoji="1" lang="ja-JP" altLang="en-US" sz="800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公表</a:t>
            </a:r>
            <a:endParaRPr kumimoji="1" lang="ja-JP" altLang="en-US" sz="700" dirty="0">
              <a:solidFill>
                <a:prstClr val="black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16" name="テキスト ボックス 115">
            <a:extLst>
              <a:ext uri="{FF2B5EF4-FFF2-40B4-BE49-F238E27FC236}">
                <a16:creationId xmlns:a16="http://schemas.microsoft.com/office/drawing/2014/main" id="{0AE7C2D3-1FAA-3DE2-3B98-F2D9A8BE3267}"/>
              </a:ext>
            </a:extLst>
          </p:cNvPr>
          <p:cNvSpPr txBox="1"/>
          <p:nvPr/>
        </p:nvSpPr>
        <p:spPr>
          <a:xfrm>
            <a:off x="7441800" y="2906217"/>
            <a:ext cx="178200" cy="58241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square" lIns="29700" tIns="29700" rIns="29700" bIns="59400" rtlCol="0">
            <a:spAutoFit/>
          </a:bodyPr>
          <a:lstStyle/>
          <a:p>
            <a:pPr defTabSz="754380"/>
            <a:r>
              <a:rPr kumimoji="1" lang="ja-JP" altLang="en-US" sz="800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採用決定</a:t>
            </a:r>
          </a:p>
        </p:txBody>
      </p:sp>
      <p:sp>
        <p:nvSpPr>
          <p:cNvPr id="117" name="テキスト ボックス 116">
            <a:extLst>
              <a:ext uri="{FF2B5EF4-FFF2-40B4-BE49-F238E27FC236}">
                <a16:creationId xmlns:a16="http://schemas.microsoft.com/office/drawing/2014/main" id="{ACCF4D1F-14B8-700E-A642-1429D45D7C1B}"/>
              </a:ext>
            </a:extLst>
          </p:cNvPr>
          <p:cNvSpPr txBox="1"/>
          <p:nvPr/>
        </p:nvSpPr>
        <p:spPr>
          <a:xfrm>
            <a:off x="5224960" y="2736546"/>
            <a:ext cx="185240" cy="921754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lIns="29700" tIns="29700" rIns="29700" bIns="29700" rtlCol="0">
            <a:spAutoFit/>
          </a:bodyPr>
          <a:lstStyle/>
          <a:p>
            <a:pPr algn="ctr" defTabSz="754380"/>
            <a:r>
              <a:rPr kumimoji="1" lang="ja-JP" altLang="en-US" sz="800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一次採用内定者</a:t>
            </a:r>
          </a:p>
        </p:txBody>
      </p:sp>
      <p:sp>
        <p:nvSpPr>
          <p:cNvPr id="118" name="テキスト ボックス 117">
            <a:extLst>
              <a:ext uri="{FF2B5EF4-FFF2-40B4-BE49-F238E27FC236}">
                <a16:creationId xmlns:a16="http://schemas.microsoft.com/office/drawing/2014/main" id="{B04090E2-D0D5-46F3-9E5F-021CD2FA8441}"/>
              </a:ext>
            </a:extLst>
          </p:cNvPr>
          <p:cNvSpPr txBox="1"/>
          <p:nvPr/>
        </p:nvSpPr>
        <p:spPr>
          <a:xfrm>
            <a:off x="6324600" y="2431046"/>
            <a:ext cx="185240" cy="921754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lIns="29700" tIns="29700" rIns="29700" bIns="29700" rtlCol="0">
            <a:spAutoFit/>
          </a:bodyPr>
          <a:lstStyle/>
          <a:p>
            <a:pPr algn="ctr" defTabSz="754380"/>
            <a:r>
              <a:rPr kumimoji="1" lang="ja-JP" altLang="en-US" sz="800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二次採用内定者</a:t>
            </a:r>
          </a:p>
        </p:txBody>
      </p:sp>
      <p:sp>
        <p:nvSpPr>
          <p:cNvPr id="119" name="矢印: 右 118">
            <a:extLst>
              <a:ext uri="{FF2B5EF4-FFF2-40B4-BE49-F238E27FC236}">
                <a16:creationId xmlns:a16="http://schemas.microsoft.com/office/drawing/2014/main" id="{FA7B2882-CF23-45A3-77F3-FF751BEE9083}"/>
              </a:ext>
            </a:extLst>
          </p:cNvPr>
          <p:cNvSpPr/>
          <p:nvPr/>
        </p:nvSpPr>
        <p:spPr>
          <a:xfrm>
            <a:off x="3977793" y="3071423"/>
            <a:ext cx="1221851" cy="252000"/>
          </a:xfrm>
          <a:prstGeom prst="rightArrow">
            <a:avLst>
              <a:gd name="adj1" fmla="val 50000"/>
              <a:gd name="adj2" fmla="val 79632"/>
            </a:avLst>
          </a:prstGeom>
          <a:solidFill>
            <a:srgbClr val="00B0F0"/>
          </a:solidFill>
          <a:ln w="190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7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一次選考　審査期間</a:t>
            </a:r>
          </a:p>
        </p:txBody>
      </p:sp>
      <p:sp>
        <p:nvSpPr>
          <p:cNvPr id="120" name="矢印: 右 119">
            <a:extLst>
              <a:ext uri="{FF2B5EF4-FFF2-40B4-BE49-F238E27FC236}">
                <a16:creationId xmlns:a16="http://schemas.microsoft.com/office/drawing/2014/main" id="{5EE75CA2-ACDF-7B45-AA58-0FDF8CE13FE5}"/>
              </a:ext>
            </a:extLst>
          </p:cNvPr>
          <p:cNvSpPr/>
          <p:nvPr/>
        </p:nvSpPr>
        <p:spPr>
          <a:xfrm>
            <a:off x="5486400" y="2765923"/>
            <a:ext cx="812292" cy="252000"/>
          </a:xfrm>
          <a:prstGeom prst="rightArrow">
            <a:avLst>
              <a:gd name="adj1" fmla="val 50000"/>
              <a:gd name="adj2" fmla="val 49152"/>
            </a:avLst>
          </a:prstGeom>
          <a:solidFill>
            <a:srgbClr val="00B0F0"/>
          </a:solidFill>
          <a:ln w="190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7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二次審査期間</a:t>
            </a:r>
          </a:p>
        </p:txBody>
      </p:sp>
      <p:sp>
        <p:nvSpPr>
          <p:cNvPr id="126" name="テキスト ボックス 125">
            <a:extLst>
              <a:ext uri="{FF2B5EF4-FFF2-40B4-BE49-F238E27FC236}">
                <a16:creationId xmlns:a16="http://schemas.microsoft.com/office/drawing/2014/main" id="{3E8AFB36-6788-34F4-16CF-D3AD6C232B6A}"/>
              </a:ext>
            </a:extLst>
          </p:cNvPr>
          <p:cNvSpPr txBox="1"/>
          <p:nvPr/>
        </p:nvSpPr>
        <p:spPr>
          <a:xfrm>
            <a:off x="4610385" y="5098597"/>
            <a:ext cx="185240" cy="675533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lIns="29700" tIns="29700" rIns="29700" bIns="29700" rtlCol="0">
            <a:spAutoFit/>
          </a:bodyPr>
          <a:lstStyle/>
          <a:p>
            <a:pPr algn="ctr" defTabSz="754380"/>
            <a:r>
              <a:rPr kumimoji="1" lang="ja-JP" altLang="en-US" sz="800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採用内定者</a:t>
            </a:r>
          </a:p>
        </p:txBody>
      </p:sp>
      <p:sp>
        <p:nvSpPr>
          <p:cNvPr id="129" name="テキスト ボックス 128">
            <a:extLst>
              <a:ext uri="{FF2B5EF4-FFF2-40B4-BE49-F238E27FC236}">
                <a16:creationId xmlns:a16="http://schemas.microsoft.com/office/drawing/2014/main" id="{62EC69F3-8269-3681-8E62-B9AAF3B350CC}"/>
              </a:ext>
            </a:extLst>
          </p:cNvPr>
          <p:cNvSpPr txBox="1"/>
          <p:nvPr/>
        </p:nvSpPr>
        <p:spPr>
          <a:xfrm>
            <a:off x="8677149" y="5231839"/>
            <a:ext cx="647085" cy="459705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lIns="29700" tIns="29700" rIns="29700" bIns="29700" rtlCol="0">
            <a:spAutoFit/>
          </a:bodyPr>
          <a:lstStyle/>
          <a:p>
            <a:pPr algn="ctr" defTabSz="754380"/>
            <a:r>
              <a:rPr kumimoji="1" lang="ja-JP" altLang="en-US" sz="866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状況に応じ</a:t>
            </a:r>
            <a:endParaRPr kumimoji="1" lang="en-US" altLang="ja-JP" sz="866" dirty="0">
              <a:solidFill>
                <a:prstClr val="black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 defTabSz="754380"/>
            <a:r>
              <a:rPr kumimoji="1" lang="ja-JP" altLang="en-US" sz="866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７月、</a:t>
            </a:r>
            <a:r>
              <a:rPr kumimoji="1" lang="en-US" altLang="ja-JP" sz="866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10</a:t>
            </a:r>
            <a:r>
              <a:rPr kumimoji="1" lang="ja-JP" altLang="en-US" sz="866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月、翌</a:t>
            </a:r>
            <a:r>
              <a:rPr kumimoji="1" lang="en-US" altLang="ja-JP" sz="866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</a:t>
            </a:r>
            <a:r>
              <a:rPr kumimoji="1" lang="ja-JP" altLang="en-US" sz="866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月</a:t>
            </a:r>
            <a:endParaRPr kumimoji="1" lang="ja-JP" altLang="en-US" sz="743" dirty="0">
              <a:solidFill>
                <a:prstClr val="black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30" name="テキスト ボックス 129">
            <a:extLst>
              <a:ext uri="{FF2B5EF4-FFF2-40B4-BE49-F238E27FC236}">
                <a16:creationId xmlns:a16="http://schemas.microsoft.com/office/drawing/2014/main" id="{D5867E87-301D-4AC2-CC19-B61B46DE1E2A}"/>
              </a:ext>
            </a:extLst>
          </p:cNvPr>
          <p:cNvSpPr txBox="1"/>
          <p:nvPr/>
        </p:nvSpPr>
        <p:spPr>
          <a:xfrm>
            <a:off x="6748960" y="2993735"/>
            <a:ext cx="185240" cy="1044865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lIns="29700" tIns="29700" rIns="29700" bIns="29700" rtlCol="0">
            <a:spAutoFit/>
          </a:bodyPr>
          <a:lstStyle/>
          <a:p>
            <a:pPr algn="ctr" defTabSz="754380"/>
            <a:r>
              <a:rPr kumimoji="1" lang="ja-JP" altLang="en-US" sz="800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補欠者採用内定者</a:t>
            </a:r>
          </a:p>
        </p:txBody>
      </p:sp>
      <p:sp>
        <p:nvSpPr>
          <p:cNvPr id="131" name="テキスト ボックス 130">
            <a:extLst>
              <a:ext uri="{FF2B5EF4-FFF2-40B4-BE49-F238E27FC236}">
                <a16:creationId xmlns:a16="http://schemas.microsoft.com/office/drawing/2014/main" id="{BD953320-CFEF-E961-0F73-E04ABEE010E6}"/>
              </a:ext>
            </a:extLst>
          </p:cNvPr>
          <p:cNvSpPr txBox="1"/>
          <p:nvPr/>
        </p:nvSpPr>
        <p:spPr>
          <a:xfrm>
            <a:off x="6748960" y="4898735"/>
            <a:ext cx="185240" cy="1044865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lIns="29700" tIns="29700" rIns="29700" bIns="29700" rtlCol="0">
            <a:spAutoFit/>
          </a:bodyPr>
          <a:lstStyle/>
          <a:p>
            <a:pPr algn="ctr" defTabSz="754380"/>
            <a:r>
              <a:rPr kumimoji="1" lang="ja-JP" altLang="en-US" sz="800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補欠者採用内定者</a:t>
            </a:r>
          </a:p>
        </p:txBody>
      </p:sp>
      <p:sp>
        <p:nvSpPr>
          <p:cNvPr id="132" name="矢印: 右 131">
            <a:extLst>
              <a:ext uri="{FF2B5EF4-FFF2-40B4-BE49-F238E27FC236}">
                <a16:creationId xmlns:a16="http://schemas.microsoft.com/office/drawing/2014/main" id="{FA75EAA2-B694-10CF-0FDA-2078733E124E}"/>
              </a:ext>
            </a:extLst>
          </p:cNvPr>
          <p:cNvSpPr/>
          <p:nvPr/>
        </p:nvSpPr>
        <p:spPr>
          <a:xfrm>
            <a:off x="5486400" y="3390758"/>
            <a:ext cx="1219200" cy="250818"/>
          </a:xfrm>
          <a:prstGeom prst="rightArrow">
            <a:avLst>
              <a:gd name="adj1" fmla="val 50000"/>
              <a:gd name="adj2" fmla="val 80746"/>
            </a:avLst>
          </a:prstGeom>
          <a:solidFill>
            <a:srgbClr val="00B0F0"/>
          </a:solidFill>
          <a:ln w="190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7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補欠者 審査期間</a:t>
            </a:r>
          </a:p>
        </p:txBody>
      </p:sp>
      <p:sp>
        <p:nvSpPr>
          <p:cNvPr id="133" name="テキスト ボックス 132">
            <a:extLst>
              <a:ext uri="{FF2B5EF4-FFF2-40B4-BE49-F238E27FC236}">
                <a16:creationId xmlns:a16="http://schemas.microsoft.com/office/drawing/2014/main" id="{49B986A0-5A87-8CBB-A794-9FED58DA5FDC}"/>
              </a:ext>
            </a:extLst>
          </p:cNvPr>
          <p:cNvSpPr txBox="1"/>
          <p:nvPr/>
        </p:nvSpPr>
        <p:spPr>
          <a:xfrm>
            <a:off x="7924800" y="3029328"/>
            <a:ext cx="178200" cy="33619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square" lIns="29700" tIns="29700" rIns="29700" bIns="59400" rtlCol="0">
            <a:spAutoFit/>
          </a:bodyPr>
          <a:lstStyle/>
          <a:p>
            <a:pPr defTabSz="754380"/>
            <a:r>
              <a:rPr kumimoji="1" lang="ja-JP" altLang="en-US" sz="800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交付</a:t>
            </a:r>
          </a:p>
        </p:txBody>
      </p:sp>
      <p:sp>
        <p:nvSpPr>
          <p:cNvPr id="134" name="矢印: 右 133">
            <a:extLst>
              <a:ext uri="{FF2B5EF4-FFF2-40B4-BE49-F238E27FC236}">
                <a16:creationId xmlns:a16="http://schemas.microsoft.com/office/drawing/2014/main" id="{CAB98122-AFF9-5B6B-01ED-A4CCDC92AD4E}"/>
              </a:ext>
            </a:extLst>
          </p:cNvPr>
          <p:cNvSpPr/>
          <p:nvPr/>
        </p:nvSpPr>
        <p:spPr>
          <a:xfrm>
            <a:off x="7675000" y="3107426"/>
            <a:ext cx="242656" cy="179995"/>
          </a:xfrm>
          <a:prstGeom prst="rightArrow">
            <a:avLst>
              <a:gd name="adj1" fmla="val 50000"/>
              <a:gd name="adj2" fmla="val 61355"/>
            </a:avLst>
          </a:prstGeom>
          <a:solidFill>
            <a:srgbClr val="FF9933"/>
          </a:solidFill>
          <a:ln w="190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object 40">
            <a:extLst>
              <a:ext uri="{FF2B5EF4-FFF2-40B4-BE49-F238E27FC236}">
                <a16:creationId xmlns:a16="http://schemas.microsoft.com/office/drawing/2014/main" id="{AD500F3D-606F-B1B1-82DC-0C60FEF1F2D5}"/>
              </a:ext>
            </a:extLst>
          </p:cNvPr>
          <p:cNvSpPr txBox="1"/>
          <p:nvPr/>
        </p:nvSpPr>
        <p:spPr>
          <a:xfrm>
            <a:off x="3507280" y="3430141"/>
            <a:ext cx="769748" cy="1292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70000"/>
              </a:lnSpc>
            </a:pPr>
            <a:r>
              <a:rPr lang="ja-JP" altLang="en-US" sz="1200" b="1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〆</a:t>
            </a:r>
            <a:endParaRPr lang="en-US" altLang="ja-JP" sz="1200" b="1" dirty="0">
              <a:solidFill>
                <a:srgbClr val="FF0000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38" name="object 40">
            <a:extLst>
              <a:ext uri="{FF2B5EF4-FFF2-40B4-BE49-F238E27FC236}">
                <a16:creationId xmlns:a16="http://schemas.microsoft.com/office/drawing/2014/main" id="{47670A68-7AC3-2DB5-C7D8-CF606406F5D5}"/>
              </a:ext>
            </a:extLst>
          </p:cNvPr>
          <p:cNvSpPr txBox="1"/>
          <p:nvPr/>
        </p:nvSpPr>
        <p:spPr>
          <a:xfrm>
            <a:off x="3389566" y="5701425"/>
            <a:ext cx="769748" cy="1292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70000"/>
              </a:lnSpc>
            </a:pPr>
            <a:r>
              <a:rPr lang="ja-JP" altLang="en-US" sz="1200" b="1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〆</a:t>
            </a:r>
            <a:endParaRPr lang="en-US" altLang="ja-JP" sz="1200" b="1" dirty="0">
              <a:solidFill>
                <a:srgbClr val="FF0000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41" name="矢印: 右 140">
            <a:extLst>
              <a:ext uri="{FF2B5EF4-FFF2-40B4-BE49-F238E27FC236}">
                <a16:creationId xmlns:a16="http://schemas.microsoft.com/office/drawing/2014/main" id="{2CA87076-D231-F4A6-33FE-B036E1503768}"/>
              </a:ext>
            </a:extLst>
          </p:cNvPr>
          <p:cNvSpPr/>
          <p:nvPr/>
        </p:nvSpPr>
        <p:spPr>
          <a:xfrm>
            <a:off x="3109760" y="3107427"/>
            <a:ext cx="675248" cy="180000"/>
          </a:xfrm>
          <a:prstGeom prst="rightArrow">
            <a:avLst>
              <a:gd name="adj1" fmla="val 50000"/>
              <a:gd name="adj2" fmla="val 108274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51" name="object 41">
            <a:extLst>
              <a:ext uri="{FF2B5EF4-FFF2-40B4-BE49-F238E27FC236}">
                <a16:creationId xmlns:a16="http://schemas.microsoft.com/office/drawing/2014/main" id="{1DE63226-6C26-3906-19C6-4822E7A295DF}"/>
              </a:ext>
            </a:extLst>
          </p:cNvPr>
          <p:cNvSpPr txBox="1"/>
          <p:nvPr/>
        </p:nvSpPr>
        <p:spPr>
          <a:xfrm>
            <a:off x="3451986" y="5365171"/>
            <a:ext cx="129414" cy="193040"/>
          </a:xfrm>
          <a:prstGeom prst="rect">
            <a:avLst/>
          </a:prstGeom>
        </p:spPr>
        <p:txBody>
          <a:bodyPr vert="eaVert" wrap="square" lIns="0" tIns="0" rIns="0" bIns="0" rtlCol="0">
            <a:spAutoFit/>
          </a:bodyPr>
          <a:lstStyle/>
          <a:p>
            <a:pPr marL="12700">
              <a:lnSpc>
                <a:spcPct val="70000"/>
              </a:lnSpc>
            </a:pPr>
            <a:r>
              <a:rPr sz="650" b="1" spc="-5" dirty="0">
                <a:solidFill>
                  <a:srgbClr val="FF0000"/>
                </a:solidFill>
                <a:latin typeface="Meiryo UI"/>
                <a:cs typeface="Meiryo UI"/>
              </a:rPr>
              <a:t>受</a:t>
            </a: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付</a:t>
            </a:r>
            <a:endParaRPr sz="650" dirty="0">
              <a:latin typeface="Meiryo UI"/>
              <a:cs typeface="Meiryo UI"/>
            </a:endParaRPr>
          </a:p>
        </p:txBody>
      </p:sp>
      <p:sp>
        <p:nvSpPr>
          <p:cNvPr id="152" name="矢印: 右 151">
            <a:extLst>
              <a:ext uri="{FF2B5EF4-FFF2-40B4-BE49-F238E27FC236}">
                <a16:creationId xmlns:a16="http://schemas.microsoft.com/office/drawing/2014/main" id="{13EDB002-7B49-A5F4-0C1F-EE3676744623}"/>
              </a:ext>
            </a:extLst>
          </p:cNvPr>
          <p:cNvSpPr/>
          <p:nvPr/>
        </p:nvSpPr>
        <p:spPr>
          <a:xfrm>
            <a:off x="2841341" y="5371691"/>
            <a:ext cx="681930" cy="180000"/>
          </a:xfrm>
          <a:prstGeom prst="rightArrow">
            <a:avLst>
              <a:gd name="adj1" fmla="val 50000"/>
              <a:gd name="adj2" fmla="val 108274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53" name="矢印: 右 152">
            <a:extLst>
              <a:ext uri="{FF2B5EF4-FFF2-40B4-BE49-F238E27FC236}">
                <a16:creationId xmlns:a16="http://schemas.microsoft.com/office/drawing/2014/main" id="{562BDA39-CB5B-F3C7-C47A-DEB68AEF75E0}"/>
              </a:ext>
            </a:extLst>
          </p:cNvPr>
          <p:cNvSpPr/>
          <p:nvPr/>
        </p:nvSpPr>
        <p:spPr>
          <a:xfrm>
            <a:off x="3646572" y="5335691"/>
            <a:ext cx="963814" cy="252000"/>
          </a:xfrm>
          <a:prstGeom prst="rightArrow">
            <a:avLst>
              <a:gd name="adj1" fmla="val 50000"/>
              <a:gd name="adj2" fmla="val 51908"/>
            </a:avLst>
          </a:prstGeom>
          <a:solidFill>
            <a:srgbClr val="00B0F0"/>
          </a:solidFill>
          <a:ln w="190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kumimoji="1" lang="ja-JP" altLang="en-US" sz="7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一次選考審査期間</a:t>
            </a:r>
          </a:p>
        </p:txBody>
      </p:sp>
      <p:sp>
        <p:nvSpPr>
          <p:cNvPr id="154" name="テキスト ボックス 153">
            <a:extLst>
              <a:ext uri="{FF2B5EF4-FFF2-40B4-BE49-F238E27FC236}">
                <a16:creationId xmlns:a16="http://schemas.microsoft.com/office/drawing/2014/main" id="{1F019D57-A3D3-DDE0-DAA1-B7899514395B}"/>
              </a:ext>
            </a:extLst>
          </p:cNvPr>
          <p:cNvSpPr txBox="1"/>
          <p:nvPr/>
        </p:nvSpPr>
        <p:spPr>
          <a:xfrm>
            <a:off x="7441800" y="5112007"/>
            <a:ext cx="178200" cy="58241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square" lIns="29700" tIns="29700" rIns="29700" bIns="59400" rtlCol="0">
            <a:spAutoFit/>
          </a:bodyPr>
          <a:lstStyle/>
          <a:p>
            <a:pPr defTabSz="754380"/>
            <a:r>
              <a:rPr kumimoji="1" lang="ja-JP" altLang="en-US" sz="800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採用決定</a:t>
            </a:r>
          </a:p>
        </p:txBody>
      </p:sp>
      <p:sp>
        <p:nvSpPr>
          <p:cNvPr id="155" name="テキスト ボックス 154">
            <a:extLst>
              <a:ext uri="{FF2B5EF4-FFF2-40B4-BE49-F238E27FC236}">
                <a16:creationId xmlns:a16="http://schemas.microsoft.com/office/drawing/2014/main" id="{A9F59139-C0EF-6B8E-15FE-2F3011BEE229}"/>
              </a:ext>
            </a:extLst>
          </p:cNvPr>
          <p:cNvSpPr txBox="1"/>
          <p:nvPr/>
        </p:nvSpPr>
        <p:spPr>
          <a:xfrm>
            <a:off x="7947442" y="5264357"/>
            <a:ext cx="178200" cy="33619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square" lIns="29700" tIns="29700" rIns="29700" bIns="59400" rtlCol="0">
            <a:spAutoFit/>
          </a:bodyPr>
          <a:lstStyle/>
          <a:p>
            <a:pPr defTabSz="754380"/>
            <a:r>
              <a:rPr kumimoji="1" lang="ja-JP" altLang="en-US" sz="800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交付</a:t>
            </a:r>
          </a:p>
        </p:txBody>
      </p:sp>
      <p:sp>
        <p:nvSpPr>
          <p:cNvPr id="156" name="矢印: 右 155">
            <a:extLst>
              <a:ext uri="{FF2B5EF4-FFF2-40B4-BE49-F238E27FC236}">
                <a16:creationId xmlns:a16="http://schemas.microsoft.com/office/drawing/2014/main" id="{C6201227-6D4C-97B6-7DEA-43A82941EB18}"/>
              </a:ext>
            </a:extLst>
          </p:cNvPr>
          <p:cNvSpPr/>
          <p:nvPr/>
        </p:nvSpPr>
        <p:spPr>
          <a:xfrm>
            <a:off x="7697642" y="5371694"/>
            <a:ext cx="242656" cy="179995"/>
          </a:xfrm>
          <a:prstGeom prst="rightArrow">
            <a:avLst>
              <a:gd name="adj1" fmla="val 50000"/>
              <a:gd name="adj2" fmla="val 61355"/>
            </a:avLst>
          </a:prstGeom>
          <a:solidFill>
            <a:srgbClr val="FF9933"/>
          </a:solidFill>
          <a:ln w="190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7" name="矢印: 右 156">
            <a:extLst>
              <a:ext uri="{FF2B5EF4-FFF2-40B4-BE49-F238E27FC236}">
                <a16:creationId xmlns:a16="http://schemas.microsoft.com/office/drawing/2014/main" id="{0B2DC816-70B4-50DA-B74B-1308E9088261}"/>
              </a:ext>
            </a:extLst>
          </p:cNvPr>
          <p:cNvSpPr/>
          <p:nvPr/>
        </p:nvSpPr>
        <p:spPr>
          <a:xfrm>
            <a:off x="4949244" y="5336282"/>
            <a:ext cx="1745803" cy="250818"/>
          </a:xfrm>
          <a:prstGeom prst="rightArrow">
            <a:avLst>
              <a:gd name="adj1" fmla="val 50000"/>
              <a:gd name="adj2" fmla="val 80746"/>
            </a:avLst>
          </a:prstGeom>
          <a:solidFill>
            <a:srgbClr val="00B0F0"/>
          </a:solidFill>
          <a:ln w="190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7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補欠者 審査期間</a:t>
            </a:r>
          </a:p>
        </p:txBody>
      </p:sp>
    </p:spTree>
    <p:extLst>
      <p:ext uri="{BB962C8B-B14F-4D97-AF65-F5344CB8AC3E}">
        <p14:creationId xmlns:p14="http://schemas.microsoft.com/office/powerpoint/2010/main" val="41307772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グループ化 47">
            <a:extLst>
              <a:ext uri="{FF2B5EF4-FFF2-40B4-BE49-F238E27FC236}">
                <a16:creationId xmlns:a16="http://schemas.microsoft.com/office/drawing/2014/main" id="{72DF7A05-3E34-1BE6-D9A1-8732BFAFE70C}"/>
              </a:ext>
            </a:extLst>
          </p:cNvPr>
          <p:cNvGrpSpPr/>
          <p:nvPr/>
        </p:nvGrpSpPr>
        <p:grpSpPr>
          <a:xfrm>
            <a:off x="1918785" y="1464222"/>
            <a:ext cx="7722869" cy="5698578"/>
            <a:chOff x="1918716" y="1675428"/>
            <a:chExt cx="7722869" cy="5250868"/>
          </a:xfrm>
        </p:grpSpPr>
        <p:sp>
          <p:nvSpPr>
            <p:cNvPr id="4" name="object 4"/>
            <p:cNvSpPr/>
            <p:nvPr/>
          </p:nvSpPr>
          <p:spPr>
            <a:xfrm>
              <a:off x="1918716" y="1675428"/>
              <a:ext cx="0" cy="5250868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286762" y="1675428"/>
              <a:ext cx="0" cy="5250868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654807" y="1675428"/>
              <a:ext cx="0" cy="5250868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022091" y="1675428"/>
              <a:ext cx="0" cy="5250868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3390138" y="1675428"/>
              <a:ext cx="0" cy="5250868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3757421" y="1675428"/>
              <a:ext cx="0" cy="5250868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125467" y="1675428"/>
              <a:ext cx="0" cy="5250868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4493514" y="1675428"/>
              <a:ext cx="0" cy="5250868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860797" y="1675428"/>
              <a:ext cx="0" cy="5250868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5228844" y="1675428"/>
              <a:ext cx="0" cy="5250868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5596127" y="1675428"/>
              <a:ext cx="0" cy="5250868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5964173" y="1675428"/>
              <a:ext cx="0" cy="5250868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6331458" y="1675428"/>
              <a:ext cx="0" cy="5250868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6699504" y="1675428"/>
              <a:ext cx="0" cy="5250868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7067550" y="1675428"/>
              <a:ext cx="0" cy="5250868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434833" y="1675428"/>
              <a:ext cx="0" cy="5250868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7802880" y="1675428"/>
              <a:ext cx="0" cy="5250868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8170164" y="1675428"/>
              <a:ext cx="0" cy="5250868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8538209" y="1675428"/>
              <a:ext cx="0" cy="5250868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8906255" y="1675428"/>
              <a:ext cx="0" cy="5250868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9273540" y="1675428"/>
              <a:ext cx="0" cy="5250868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9641585" y="1675428"/>
              <a:ext cx="0" cy="5250868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23875" y="152400"/>
            <a:ext cx="9163049" cy="10130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47675" marR="5080" indent="-447675" algn="l">
              <a:lnSpc>
                <a:spcPct val="100000"/>
              </a:lnSpc>
              <a:spcBef>
                <a:spcPts val="100"/>
              </a:spcBef>
            </a:pPr>
            <a:r>
              <a:rPr lang="ja-JP" altLang="en-US" sz="1600" spc="-3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学術国際交流事業スケジュール（１）</a:t>
            </a:r>
            <a:br>
              <a:rPr lang="en-US" altLang="ja-JP" sz="1600" spc="-3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</a:br>
            <a:r>
              <a:rPr lang="ja-JP" altLang="en-US" sz="1600" spc="145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HGP教科書体"/>
              </a:rPr>
              <a:t>（</a:t>
            </a:r>
            <a:r>
              <a:rPr lang="ja-JP" altLang="en-US" sz="1600" spc="-3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対象種目：（共同研究・セミナー研究者交流型</a:t>
            </a:r>
            <a:r>
              <a:rPr lang="ja-JP" altLang="en-US" sz="1600" spc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HGP教科書体"/>
              </a:rPr>
              <a:t>）</a:t>
            </a:r>
            <a:br>
              <a:rPr lang="ja-JP" altLang="en-US" sz="1600" spc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HGP教科書体"/>
              </a:rPr>
            </a:br>
            <a:r>
              <a:rPr lang="en-US" altLang="ja-JP" sz="1100" spc="-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※</a:t>
            </a:r>
            <a:r>
              <a:rPr lang="ja-JP" altLang="en-US" sz="1100" b="1" spc="-50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〆</a:t>
            </a:r>
            <a:r>
              <a:rPr lang="ja-JP" altLang="en-US" sz="1100" spc="-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の正確な日付は</a:t>
            </a:r>
            <a:r>
              <a:rPr lang="en-US" altLang="ja-JP" sz="1100" spc="-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JSPS</a:t>
            </a:r>
            <a:r>
              <a:rPr lang="ja-JP" altLang="en-US" sz="1100" spc="-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の公式発表後に追記します。</a:t>
            </a:r>
            <a:br>
              <a:rPr lang="ja-JP" altLang="en-US" sz="1100" spc="-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</a:br>
            <a:r>
              <a:rPr lang="en-US" altLang="ja-JP" sz="1100" spc="-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※</a:t>
            </a:r>
            <a:r>
              <a:rPr lang="ja-JP" altLang="en-US" sz="1100" spc="-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前年度の募集の情報を参考に作成しておりますが、募集の中止や、期限、対象国の変更など、諸条件が変更となる可能性がありますので、</a:t>
            </a:r>
            <a:br>
              <a:rPr lang="en-US" altLang="ja-JP" sz="1100" spc="-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</a:br>
            <a:r>
              <a:rPr lang="ja-JP" altLang="en-US" sz="1100" spc="-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詳細は必ず、各種目の公募要領を確認してください。同時期に募集の他の科研費とは、募集要項年度が異なることがあるのでご注意ください。</a:t>
            </a:r>
            <a:endParaRPr lang="ja-JP" altLang="en-US" sz="1600" spc="800" dirty="0">
              <a:latin typeface="BIZ UDゴシック" panose="020B0400000000000000" pitchFamily="49" charset="-128"/>
              <a:ea typeface="BIZ UDゴシック" panose="020B0400000000000000" pitchFamily="49" charset="-128"/>
              <a:cs typeface="HGP教科書体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76200" y="1797965"/>
            <a:ext cx="9936000" cy="0"/>
          </a:xfrm>
          <a:custGeom>
            <a:avLst/>
            <a:gdLst/>
            <a:ahLst/>
            <a:cxnLst/>
            <a:rect l="l" t="t" r="r" b="b"/>
            <a:pathLst>
              <a:path w="10005060">
                <a:moveTo>
                  <a:pt x="0" y="0"/>
                </a:moveTo>
                <a:lnTo>
                  <a:pt x="10005060" y="0"/>
                </a:lnTo>
              </a:path>
            </a:pathLst>
          </a:custGeom>
          <a:ln w="23571">
            <a:solidFill>
              <a:srgbClr val="6F2F9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3061929" y="1552544"/>
            <a:ext cx="4331335" cy="2000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40"/>
              </a:spcBef>
            </a:pPr>
            <a:r>
              <a:rPr sz="1300" dirty="0">
                <a:latin typeface="游ゴシック"/>
                <a:cs typeface="游ゴシック"/>
              </a:rPr>
              <a:t>4</a:t>
            </a:r>
            <a:r>
              <a:rPr sz="1300" spc="245" dirty="0">
                <a:latin typeface="游ゴシック"/>
                <a:cs typeface="游ゴシック"/>
              </a:rPr>
              <a:t>月 </a:t>
            </a:r>
            <a:r>
              <a:rPr sz="1300" dirty="0">
                <a:latin typeface="游ゴシック"/>
                <a:cs typeface="游ゴシック"/>
              </a:rPr>
              <a:t>5</a:t>
            </a:r>
            <a:r>
              <a:rPr sz="1300" spc="245" dirty="0">
                <a:latin typeface="游ゴシック"/>
                <a:cs typeface="游ゴシック"/>
              </a:rPr>
              <a:t>月 </a:t>
            </a:r>
            <a:r>
              <a:rPr sz="1300" dirty="0">
                <a:latin typeface="游ゴシック"/>
                <a:cs typeface="游ゴシック"/>
              </a:rPr>
              <a:t>6</a:t>
            </a:r>
            <a:r>
              <a:rPr sz="1300" spc="245" dirty="0">
                <a:latin typeface="游ゴシック"/>
                <a:cs typeface="游ゴシック"/>
              </a:rPr>
              <a:t>月 </a:t>
            </a:r>
            <a:r>
              <a:rPr sz="1300" dirty="0">
                <a:latin typeface="游ゴシック"/>
                <a:cs typeface="游ゴシック"/>
              </a:rPr>
              <a:t>7</a:t>
            </a:r>
            <a:r>
              <a:rPr sz="1300" spc="245" dirty="0">
                <a:latin typeface="游ゴシック"/>
                <a:cs typeface="游ゴシック"/>
              </a:rPr>
              <a:t>月 </a:t>
            </a:r>
            <a:r>
              <a:rPr sz="1300" dirty="0">
                <a:latin typeface="游ゴシック"/>
                <a:cs typeface="游ゴシック"/>
              </a:rPr>
              <a:t>8</a:t>
            </a:r>
            <a:r>
              <a:rPr sz="1300" spc="245" dirty="0">
                <a:latin typeface="游ゴシック"/>
                <a:cs typeface="游ゴシック"/>
              </a:rPr>
              <a:t>月 </a:t>
            </a:r>
            <a:r>
              <a:rPr sz="1300" dirty="0">
                <a:latin typeface="游ゴシック"/>
                <a:cs typeface="游ゴシック"/>
              </a:rPr>
              <a:t>9</a:t>
            </a:r>
            <a:r>
              <a:rPr sz="1300" spc="55" dirty="0">
                <a:latin typeface="游ゴシック"/>
                <a:cs typeface="游ゴシック"/>
              </a:rPr>
              <a:t>月 </a:t>
            </a:r>
            <a:r>
              <a:rPr sz="1300" dirty="0">
                <a:latin typeface="游ゴシック"/>
                <a:cs typeface="游ゴシック"/>
              </a:rPr>
              <a:t>10</a:t>
            </a:r>
            <a:r>
              <a:rPr sz="1300" spc="120" dirty="0">
                <a:latin typeface="游ゴシック"/>
                <a:cs typeface="游ゴシック"/>
              </a:rPr>
              <a:t>月</a:t>
            </a:r>
            <a:r>
              <a:rPr sz="1300" dirty="0">
                <a:latin typeface="游ゴシック"/>
                <a:cs typeface="游ゴシック"/>
              </a:rPr>
              <a:t>11</a:t>
            </a:r>
            <a:r>
              <a:rPr sz="1300" spc="114" dirty="0">
                <a:latin typeface="游ゴシック"/>
                <a:cs typeface="游ゴシック"/>
              </a:rPr>
              <a:t>月</a:t>
            </a:r>
            <a:r>
              <a:rPr sz="1300" dirty="0">
                <a:latin typeface="游ゴシック"/>
                <a:cs typeface="游ゴシック"/>
              </a:rPr>
              <a:t>12</a:t>
            </a:r>
            <a:r>
              <a:rPr sz="1300" spc="55" dirty="0">
                <a:latin typeface="游ゴシック"/>
                <a:cs typeface="游ゴシック"/>
              </a:rPr>
              <a:t>月 </a:t>
            </a:r>
            <a:r>
              <a:rPr sz="1300" dirty="0">
                <a:latin typeface="游ゴシック"/>
                <a:cs typeface="游ゴシック"/>
              </a:rPr>
              <a:t>1</a:t>
            </a:r>
            <a:r>
              <a:rPr sz="1300" spc="245" dirty="0">
                <a:latin typeface="游ゴシック"/>
                <a:cs typeface="游ゴシック"/>
              </a:rPr>
              <a:t>月 </a:t>
            </a:r>
            <a:r>
              <a:rPr sz="1300" dirty="0">
                <a:latin typeface="游ゴシック"/>
                <a:cs typeface="游ゴシック"/>
              </a:rPr>
              <a:t>2</a:t>
            </a:r>
            <a:r>
              <a:rPr sz="1300" spc="245" dirty="0">
                <a:latin typeface="游ゴシック"/>
                <a:cs typeface="游ゴシック"/>
              </a:rPr>
              <a:t>月 </a:t>
            </a:r>
            <a:r>
              <a:rPr sz="1300" dirty="0">
                <a:latin typeface="游ゴシック"/>
                <a:cs typeface="游ゴシック"/>
              </a:rPr>
              <a:t>3</a:t>
            </a:r>
            <a:r>
              <a:rPr sz="1300" spc="-50" dirty="0">
                <a:latin typeface="游ゴシック"/>
                <a:cs typeface="游ゴシック"/>
              </a:rPr>
              <a:t>月</a:t>
            </a:r>
            <a:endParaRPr sz="1300" dirty="0">
              <a:latin typeface="游ゴシック"/>
              <a:cs typeface="游ゴシック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1944117" y="1552544"/>
            <a:ext cx="1036319" cy="2000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7305">
              <a:lnSpc>
                <a:spcPct val="100000"/>
              </a:lnSpc>
              <a:spcBef>
                <a:spcPts val="1415"/>
              </a:spcBef>
            </a:pPr>
            <a:r>
              <a:rPr sz="1300" dirty="0">
                <a:latin typeface="游ゴシック"/>
                <a:cs typeface="游ゴシック"/>
              </a:rPr>
              <a:t>1</a:t>
            </a:r>
            <a:r>
              <a:rPr sz="1300" spc="240" dirty="0">
                <a:latin typeface="游ゴシック"/>
                <a:cs typeface="游ゴシック"/>
              </a:rPr>
              <a:t>月 </a:t>
            </a:r>
            <a:r>
              <a:rPr sz="1300" dirty="0">
                <a:latin typeface="游ゴシック"/>
                <a:cs typeface="游ゴシック"/>
              </a:rPr>
              <a:t>2</a:t>
            </a:r>
            <a:r>
              <a:rPr sz="1300" spc="245" dirty="0">
                <a:latin typeface="游ゴシック"/>
                <a:cs typeface="游ゴシック"/>
              </a:rPr>
              <a:t>月 </a:t>
            </a:r>
            <a:r>
              <a:rPr sz="1300" dirty="0">
                <a:latin typeface="游ゴシック"/>
                <a:cs typeface="游ゴシック"/>
              </a:rPr>
              <a:t>3</a:t>
            </a:r>
            <a:r>
              <a:rPr sz="1300" spc="-50" dirty="0">
                <a:latin typeface="游ゴシック"/>
                <a:cs typeface="游ゴシック"/>
              </a:rPr>
              <a:t>月</a:t>
            </a:r>
            <a:endParaRPr sz="1300" dirty="0">
              <a:latin typeface="游ゴシック"/>
              <a:cs typeface="游ゴシック"/>
            </a:endParaRPr>
          </a:p>
        </p:txBody>
      </p:sp>
      <p:sp>
        <p:nvSpPr>
          <p:cNvPr id="97" name="テキスト ボックス 96">
            <a:extLst>
              <a:ext uri="{FF2B5EF4-FFF2-40B4-BE49-F238E27FC236}">
                <a16:creationId xmlns:a16="http://schemas.microsoft.com/office/drawing/2014/main" id="{B8C67AD8-E3B4-2CF2-BA01-4E7C1A158FD7}"/>
              </a:ext>
            </a:extLst>
          </p:cNvPr>
          <p:cNvSpPr txBox="1"/>
          <p:nvPr/>
        </p:nvSpPr>
        <p:spPr>
          <a:xfrm>
            <a:off x="1905000" y="1190654"/>
            <a:ext cx="16002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spcBef>
                <a:spcPts val="830"/>
              </a:spcBef>
            </a:pPr>
            <a:r>
              <a:rPr lang="en-US" altLang="ja-JP" sz="1400" dirty="0">
                <a:latin typeface="游ゴシック"/>
                <a:cs typeface="游ゴシック"/>
              </a:rPr>
              <a:t>R8(2026</a:t>
            </a:r>
            <a:r>
              <a:rPr lang="en-US" altLang="ja-JP" sz="1400" spc="-25" dirty="0">
                <a:latin typeface="游ゴシック"/>
                <a:cs typeface="游ゴシック"/>
              </a:rPr>
              <a:t>)</a:t>
            </a:r>
            <a:r>
              <a:rPr lang="ja-JP" altLang="en-US" sz="1400" spc="-25" dirty="0">
                <a:latin typeface="游ゴシック"/>
                <a:cs typeface="游ゴシック"/>
              </a:rPr>
              <a:t>年</a:t>
            </a:r>
            <a:endParaRPr lang="ja-JP" altLang="en-US" sz="1400" dirty="0">
              <a:latin typeface="游ゴシック"/>
              <a:cs typeface="游ゴシック"/>
            </a:endParaRPr>
          </a:p>
        </p:txBody>
      </p:sp>
      <p:sp>
        <p:nvSpPr>
          <p:cNvPr id="98" name="テキスト ボックス 97">
            <a:extLst>
              <a:ext uri="{FF2B5EF4-FFF2-40B4-BE49-F238E27FC236}">
                <a16:creationId xmlns:a16="http://schemas.microsoft.com/office/drawing/2014/main" id="{53ED453E-3516-BA9A-B199-21EFB71135E1}"/>
              </a:ext>
            </a:extLst>
          </p:cNvPr>
          <p:cNvSpPr txBox="1"/>
          <p:nvPr/>
        </p:nvSpPr>
        <p:spPr>
          <a:xfrm>
            <a:off x="6290946" y="1190654"/>
            <a:ext cx="115916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spcBef>
                <a:spcPts val="830"/>
              </a:spcBef>
            </a:pPr>
            <a:r>
              <a:rPr lang="en-US" altLang="ja-JP" sz="1400" dirty="0">
                <a:latin typeface="游ゴシック"/>
                <a:cs typeface="游ゴシック"/>
              </a:rPr>
              <a:t>R9(2027</a:t>
            </a:r>
            <a:r>
              <a:rPr lang="en-US" altLang="ja-JP" sz="1400" spc="-25" dirty="0">
                <a:latin typeface="游ゴシック"/>
                <a:cs typeface="游ゴシック"/>
              </a:rPr>
              <a:t>)</a:t>
            </a:r>
            <a:r>
              <a:rPr lang="ja-JP" altLang="en-US" sz="1400" spc="-25" dirty="0">
                <a:latin typeface="游ゴシック"/>
                <a:cs typeface="游ゴシック"/>
              </a:rPr>
              <a:t>年</a:t>
            </a:r>
            <a:endParaRPr lang="ja-JP" altLang="en-US" sz="1400" dirty="0">
              <a:latin typeface="游ゴシック"/>
              <a:cs typeface="游ゴシック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5544888" y="1914539"/>
            <a:ext cx="360680" cy="12636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650" b="1" spc="-15" dirty="0">
                <a:solidFill>
                  <a:srgbClr val="001F5F"/>
                </a:solidFill>
                <a:latin typeface="Meiryo UI"/>
                <a:cs typeface="Meiryo UI"/>
              </a:rPr>
              <a:t>書面審査</a:t>
            </a:r>
            <a:endParaRPr sz="650" dirty="0">
              <a:latin typeface="Meiryo UI"/>
              <a:cs typeface="Meiryo UI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7466278" y="1862753"/>
            <a:ext cx="77522" cy="561914"/>
          </a:xfrm>
          <a:prstGeom prst="rect">
            <a:avLst/>
          </a:prstGeom>
        </p:spPr>
        <p:txBody>
          <a:bodyPr vert="eaVert" wrap="square" lIns="0" tIns="0" rIns="0" bIns="0" rtlCol="0">
            <a:spAutoFit/>
          </a:bodyPr>
          <a:lstStyle/>
          <a:p>
            <a:pPr marL="12700">
              <a:lnSpc>
                <a:spcPct val="70000"/>
              </a:lnSpc>
            </a:pPr>
            <a:r>
              <a:rPr lang="ja-JP" altLang="en-US" sz="650" b="1" spc="-5" dirty="0">
                <a:solidFill>
                  <a:srgbClr val="FF0000"/>
                </a:solidFill>
                <a:latin typeface="Meiryo UI"/>
                <a:cs typeface="Meiryo UI"/>
              </a:rPr>
              <a:t>順次事業開始</a:t>
            </a:r>
            <a:endParaRPr sz="650" dirty="0">
              <a:latin typeface="Meiryo UI"/>
              <a:cs typeface="Meiryo UI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6467670" y="1914539"/>
            <a:ext cx="771329" cy="11413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ja-JP" altLang="en-US" sz="650" b="1" spc="-15" dirty="0">
                <a:solidFill>
                  <a:srgbClr val="001F5F"/>
                </a:solidFill>
                <a:latin typeface="Meiryo UI"/>
                <a:cs typeface="Meiryo UI"/>
              </a:rPr>
              <a:t>各種事務手続</a:t>
            </a:r>
            <a:endParaRPr sz="650" dirty="0">
              <a:latin typeface="Meiryo UI"/>
              <a:cs typeface="Meiryo UI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6247078" y="1795413"/>
            <a:ext cx="77522" cy="696595"/>
          </a:xfrm>
          <a:prstGeom prst="rect">
            <a:avLst/>
          </a:prstGeom>
        </p:spPr>
        <p:txBody>
          <a:bodyPr vert="eaVert" wrap="square" lIns="0" tIns="0" rIns="0" bIns="0" rtlCol="0">
            <a:spAutoFit/>
          </a:bodyPr>
          <a:lstStyle/>
          <a:p>
            <a:pPr algn="ctr">
              <a:lnSpc>
                <a:spcPct val="70000"/>
              </a:lnSpc>
            </a:pPr>
            <a:r>
              <a:rPr lang="ja-JP" altLang="en-US" sz="650" b="1" spc="5" dirty="0">
                <a:solidFill>
                  <a:srgbClr val="FF0000"/>
                </a:solidFill>
                <a:latin typeface="Meiryo UI"/>
                <a:cs typeface="Meiryo UI"/>
              </a:rPr>
              <a:t>採用課題決定</a:t>
            </a:r>
            <a:endParaRPr sz="650" dirty="0">
              <a:latin typeface="Meiryo UI"/>
              <a:cs typeface="Meiryo UI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4267199" y="1939684"/>
            <a:ext cx="344933" cy="11413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ja-JP" altLang="en-US" sz="650" b="1" spc="-25" dirty="0">
                <a:solidFill>
                  <a:srgbClr val="001F5F"/>
                </a:solidFill>
                <a:latin typeface="Meiryo UI"/>
                <a:cs typeface="Meiryo UI"/>
              </a:rPr>
              <a:t>申請受付</a:t>
            </a:r>
            <a:endParaRPr sz="650" dirty="0">
              <a:latin typeface="Meiryo UI"/>
              <a:cs typeface="Meiryo UI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905758" y="2047190"/>
            <a:ext cx="77522" cy="193040"/>
          </a:xfrm>
          <a:prstGeom prst="rect">
            <a:avLst/>
          </a:prstGeom>
        </p:spPr>
        <p:txBody>
          <a:bodyPr vert="eaVert" wrap="square" lIns="0" tIns="0" rIns="0" bIns="0" rtlCol="0">
            <a:spAutoFit/>
          </a:bodyPr>
          <a:lstStyle/>
          <a:p>
            <a:pPr marL="12700">
              <a:lnSpc>
                <a:spcPct val="70000"/>
              </a:lnSpc>
            </a:pPr>
            <a:r>
              <a:rPr sz="650" b="1" spc="-5" dirty="0" err="1">
                <a:solidFill>
                  <a:srgbClr val="FF0000"/>
                </a:solidFill>
                <a:latin typeface="Meiryo UI"/>
                <a:cs typeface="Meiryo UI"/>
              </a:rPr>
              <a:t>受</a:t>
            </a:r>
            <a:r>
              <a:rPr sz="650" b="1" dirty="0" err="1">
                <a:solidFill>
                  <a:srgbClr val="FF0000"/>
                </a:solidFill>
                <a:latin typeface="Meiryo UI"/>
                <a:cs typeface="Meiryo UI"/>
              </a:rPr>
              <a:t>付</a:t>
            </a:r>
            <a:endParaRPr sz="650" dirty="0">
              <a:latin typeface="Meiryo UI"/>
              <a:cs typeface="Meiryo UI"/>
            </a:endParaRPr>
          </a:p>
        </p:txBody>
      </p:sp>
      <p:sp>
        <p:nvSpPr>
          <p:cNvPr id="51" name="object 40">
            <a:extLst>
              <a:ext uri="{FF2B5EF4-FFF2-40B4-BE49-F238E27FC236}">
                <a16:creationId xmlns:a16="http://schemas.microsoft.com/office/drawing/2014/main" id="{C03808E1-BE0A-6EBA-F767-27E2F71E818A}"/>
              </a:ext>
            </a:extLst>
          </p:cNvPr>
          <p:cNvSpPr txBox="1"/>
          <p:nvPr/>
        </p:nvSpPr>
        <p:spPr>
          <a:xfrm>
            <a:off x="3505200" y="1939716"/>
            <a:ext cx="504385" cy="11413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ja-JP" altLang="en-US" sz="650" b="1" spc="-25" dirty="0">
                <a:solidFill>
                  <a:srgbClr val="001F5F"/>
                </a:solidFill>
                <a:latin typeface="Meiryo UI"/>
                <a:cs typeface="Meiryo UI"/>
              </a:rPr>
              <a:t>募集要項掲載</a:t>
            </a:r>
            <a:endParaRPr sz="650" dirty="0">
              <a:latin typeface="Meiryo UI"/>
              <a:cs typeface="Meiryo UI"/>
            </a:endParaRPr>
          </a:p>
        </p:txBody>
      </p:sp>
      <p:sp>
        <p:nvSpPr>
          <p:cNvPr id="42" name="object 31">
            <a:extLst>
              <a:ext uri="{FF2B5EF4-FFF2-40B4-BE49-F238E27FC236}">
                <a16:creationId xmlns:a16="http://schemas.microsoft.com/office/drawing/2014/main" id="{E2CE786D-FC67-ED7B-2DF3-7623793D02C1}"/>
              </a:ext>
            </a:extLst>
          </p:cNvPr>
          <p:cNvSpPr txBox="1"/>
          <p:nvPr/>
        </p:nvSpPr>
        <p:spPr>
          <a:xfrm>
            <a:off x="7474757" y="1552545"/>
            <a:ext cx="2537443" cy="2000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40"/>
              </a:spcBef>
            </a:pPr>
            <a:r>
              <a:rPr sz="1300" dirty="0">
                <a:latin typeface="游ゴシック"/>
                <a:cs typeface="游ゴシック"/>
              </a:rPr>
              <a:t>4</a:t>
            </a:r>
            <a:r>
              <a:rPr sz="1300" spc="245" dirty="0">
                <a:latin typeface="游ゴシック"/>
                <a:cs typeface="游ゴシック"/>
              </a:rPr>
              <a:t>月 </a:t>
            </a:r>
            <a:r>
              <a:rPr sz="1300" dirty="0">
                <a:latin typeface="游ゴシック"/>
                <a:cs typeface="游ゴシック"/>
              </a:rPr>
              <a:t>5</a:t>
            </a:r>
            <a:r>
              <a:rPr sz="1300" spc="245" dirty="0">
                <a:latin typeface="游ゴシック"/>
                <a:cs typeface="游ゴシック"/>
              </a:rPr>
              <a:t>月 </a:t>
            </a:r>
            <a:r>
              <a:rPr sz="1300" dirty="0">
                <a:latin typeface="游ゴシック"/>
                <a:cs typeface="游ゴシック"/>
              </a:rPr>
              <a:t>6</a:t>
            </a:r>
            <a:r>
              <a:rPr sz="1300" spc="245" dirty="0">
                <a:latin typeface="游ゴシック"/>
                <a:cs typeface="游ゴシック"/>
              </a:rPr>
              <a:t>月 </a:t>
            </a:r>
            <a:r>
              <a:rPr sz="1300" dirty="0">
                <a:latin typeface="游ゴシック"/>
                <a:cs typeface="游ゴシック"/>
              </a:rPr>
              <a:t>7</a:t>
            </a:r>
            <a:r>
              <a:rPr sz="1300" spc="245" dirty="0">
                <a:latin typeface="游ゴシック"/>
                <a:cs typeface="游ゴシック"/>
              </a:rPr>
              <a:t>月 </a:t>
            </a:r>
            <a:r>
              <a:rPr sz="1300" dirty="0">
                <a:latin typeface="游ゴシック"/>
                <a:cs typeface="游ゴシック"/>
              </a:rPr>
              <a:t>8</a:t>
            </a:r>
            <a:r>
              <a:rPr sz="1300" spc="245" dirty="0">
                <a:latin typeface="游ゴシック"/>
                <a:cs typeface="游ゴシック"/>
              </a:rPr>
              <a:t>月 </a:t>
            </a:r>
            <a:r>
              <a:rPr sz="1300" dirty="0">
                <a:latin typeface="游ゴシック"/>
                <a:cs typeface="游ゴシック"/>
              </a:rPr>
              <a:t>9</a:t>
            </a:r>
            <a:r>
              <a:rPr sz="1300" spc="55" dirty="0">
                <a:latin typeface="游ゴシック"/>
                <a:cs typeface="游ゴシック"/>
              </a:rPr>
              <a:t>月 </a:t>
            </a:r>
            <a:r>
              <a:rPr sz="1300" dirty="0">
                <a:latin typeface="游ゴシック"/>
                <a:cs typeface="游ゴシック"/>
              </a:rPr>
              <a:t>10</a:t>
            </a:r>
            <a:r>
              <a:rPr lang="ja-JP" altLang="en-US" sz="1300" spc="120" dirty="0">
                <a:latin typeface="游ゴシック"/>
                <a:cs typeface="游ゴシック"/>
              </a:rPr>
              <a:t>月</a:t>
            </a:r>
            <a:endParaRPr sz="1300" dirty="0">
              <a:latin typeface="游ゴシック"/>
              <a:cs typeface="游ゴシック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152400" y="1958608"/>
            <a:ext cx="1766062" cy="333106"/>
          </a:xfrm>
          <a:custGeom>
            <a:avLst/>
            <a:gdLst/>
            <a:ahLst/>
            <a:cxnLst/>
            <a:rect l="l" t="t" r="r" b="b"/>
            <a:pathLst>
              <a:path w="1871980" h="327660">
                <a:moveTo>
                  <a:pt x="1871472" y="54102"/>
                </a:moveTo>
                <a:lnTo>
                  <a:pt x="1867179" y="33121"/>
                </a:lnTo>
                <a:lnTo>
                  <a:pt x="1855470" y="15913"/>
                </a:lnTo>
                <a:lnTo>
                  <a:pt x="1838032" y="4279"/>
                </a:lnTo>
                <a:lnTo>
                  <a:pt x="1816608" y="0"/>
                </a:lnTo>
                <a:lnTo>
                  <a:pt x="54864" y="0"/>
                </a:lnTo>
                <a:lnTo>
                  <a:pt x="33426" y="4279"/>
                </a:lnTo>
                <a:lnTo>
                  <a:pt x="16002" y="15913"/>
                </a:lnTo>
                <a:lnTo>
                  <a:pt x="4279" y="33121"/>
                </a:lnTo>
                <a:lnTo>
                  <a:pt x="0" y="54102"/>
                </a:lnTo>
                <a:lnTo>
                  <a:pt x="0" y="272796"/>
                </a:lnTo>
                <a:lnTo>
                  <a:pt x="4279" y="293916"/>
                </a:lnTo>
                <a:lnTo>
                  <a:pt x="16002" y="311378"/>
                </a:lnTo>
                <a:lnTo>
                  <a:pt x="33426" y="323278"/>
                </a:lnTo>
                <a:lnTo>
                  <a:pt x="54864" y="327660"/>
                </a:lnTo>
                <a:lnTo>
                  <a:pt x="1816608" y="327660"/>
                </a:lnTo>
                <a:lnTo>
                  <a:pt x="1838032" y="323278"/>
                </a:lnTo>
                <a:lnTo>
                  <a:pt x="1855470" y="311378"/>
                </a:lnTo>
                <a:lnTo>
                  <a:pt x="1867179" y="293916"/>
                </a:lnTo>
                <a:lnTo>
                  <a:pt x="1871472" y="272796"/>
                </a:lnTo>
                <a:lnTo>
                  <a:pt x="1871472" y="54102"/>
                </a:lnTo>
                <a:close/>
              </a:path>
            </a:pathLst>
          </a:custGeom>
          <a:solidFill>
            <a:srgbClr val="FFFF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 txBox="1"/>
          <p:nvPr/>
        </p:nvSpPr>
        <p:spPr>
          <a:xfrm>
            <a:off x="225921" y="2046492"/>
            <a:ext cx="1679078" cy="139141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ja-JP" altLang="en-US" sz="800" spc="-5" dirty="0">
                <a:latin typeface="Meiryo UI"/>
                <a:cs typeface="Meiryo UI"/>
              </a:rPr>
              <a:t>二国間交流事業　共同研究・セミナー</a:t>
            </a:r>
            <a:endParaRPr sz="800" dirty="0">
              <a:latin typeface="Meiryo UI"/>
              <a:cs typeface="Meiryo UI"/>
            </a:endParaRPr>
          </a:p>
        </p:txBody>
      </p:sp>
      <p:grpSp>
        <p:nvGrpSpPr>
          <p:cNvPr id="47" name="グループ化 46">
            <a:extLst>
              <a:ext uri="{FF2B5EF4-FFF2-40B4-BE49-F238E27FC236}">
                <a16:creationId xmlns:a16="http://schemas.microsoft.com/office/drawing/2014/main" id="{C7513DF6-9709-6C7A-7482-3D2F255FAA3E}"/>
              </a:ext>
            </a:extLst>
          </p:cNvPr>
          <p:cNvGrpSpPr/>
          <p:nvPr/>
        </p:nvGrpSpPr>
        <p:grpSpPr>
          <a:xfrm>
            <a:off x="152400" y="2613125"/>
            <a:ext cx="1766062" cy="333106"/>
            <a:chOff x="46482" y="2895600"/>
            <a:chExt cx="1871980" cy="333106"/>
          </a:xfrm>
        </p:grpSpPr>
        <p:sp>
          <p:nvSpPr>
            <p:cNvPr id="46" name="object 34">
              <a:extLst>
                <a:ext uri="{FF2B5EF4-FFF2-40B4-BE49-F238E27FC236}">
                  <a16:creationId xmlns:a16="http://schemas.microsoft.com/office/drawing/2014/main" id="{199D74D7-361D-C43D-C3B5-E0483E829192}"/>
                </a:ext>
              </a:extLst>
            </p:cNvPr>
            <p:cNvSpPr/>
            <p:nvPr/>
          </p:nvSpPr>
          <p:spPr>
            <a:xfrm>
              <a:off x="46482" y="2895600"/>
              <a:ext cx="1871980" cy="333106"/>
            </a:xfrm>
            <a:custGeom>
              <a:avLst/>
              <a:gdLst/>
              <a:ahLst/>
              <a:cxnLst/>
              <a:rect l="l" t="t" r="r" b="b"/>
              <a:pathLst>
                <a:path w="1871980" h="327660">
                  <a:moveTo>
                    <a:pt x="1871472" y="54102"/>
                  </a:moveTo>
                  <a:lnTo>
                    <a:pt x="1867179" y="33121"/>
                  </a:lnTo>
                  <a:lnTo>
                    <a:pt x="1855470" y="15913"/>
                  </a:lnTo>
                  <a:lnTo>
                    <a:pt x="1838032" y="4279"/>
                  </a:lnTo>
                  <a:lnTo>
                    <a:pt x="1816608" y="0"/>
                  </a:lnTo>
                  <a:lnTo>
                    <a:pt x="54864" y="0"/>
                  </a:lnTo>
                  <a:lnTo>
                    <a:pt x="33426" y="4279"/>
                  </a:lnTo>
                  <a:lnTo>
                    <a:pt x="16002" y="15913"/>
                  </a:lnTo>
                  <a:lnTo>
                    <a:pt x="4279" y="33121"/>
                  </a:lnTo>
                  <a:lnTo>
                    <a:pt x="0" y="54102"/>
                  </a:lnTo>
                  <a:lnTo>
                    <a:pt x="0" y="272796"/>
                  </a:lnTo>
                  <a:lnTo>
                    <a:pt x="4279" y="293916"/>
                  </a:lnTo>
                  <a:lnTo>
                    <a:pt x="16002" y="311378"/>
                  </a:lnTo>
                  <a:lnTo>
                    <a:pt x="33426" y="323278"/>
                  </a:lnTo>
                  <a:lnTo>
                    <a:pt x="54864" y="327660"/>
                  </a:lnTo>
                  <a:lnTo>
                    <a:pt x="1816608" y="327660"/>
                  </a:lnTo>
                  <a:lnTo>
                    <a:pt x="1838032" y="323278"/>
                  </a:lnTo>
                  <a:lnTo>
                    <a:pt x="1855470" y="311378"/>
                  </a:lnTo>
                  <a:lnTo>
                    <a:pt x="1867179" y="293916"/>
                  </a:lnTo>
                  <a:lnTo>
                    <a:pt x="1871472" y="272796"/>
                  </a:lnTo>
                  <a:lnTo>
                    <a:pt x="1871472" y="54102"/>
                  </a:lnTo>
                  <a:close/>
                </a:path>
              </a:pathLst>
            </a:custGeom>
            <a:solidFill>
              <a:srgbClr val="FFFFCC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60" name="object 35">
              <a:extLst>
                <a:ext uri="{FF2B5EF4-FFF2-40B4-BE49-F238E27FC236}">
                  <a16:creationId xmlns:a16="http://schemas.microsoft.com/office/drawing/2014/main" id="{D4F1B5B2-E432-902F-142F-89ACB908028D}"/>
                </a:ext>
              </a:extLst>
            </p:cNvPr>
            <p:cNvSpPr txBox="1"/>
            <p:nvPr/>
          </p:nvSpPr>
          <p:spPr>
            <a:xfrm>
              <a:off x="125221" y="2992093"/>
              <a:ext cx="1779778" cy="139141"/>
            </a:xfrm>
            <a:prstGeom prst="rect">
              <a:avLst/>
            </a:prstGeom>
          </p:spPr>
          <p:txBody>
            <a:bodyPr vert="horz" wrap="square" lIns="0" tIns="15875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25"/>
                </a:spcBef>
              </a:pPr>
              <a:r>
                <a:rPr lang="ja-JP" altLang="en-US" sz="800" spc="-5" dirty="0">
                  <a:latin typeface="Meiryo UI"/>
                  <a:cs typeface="Meiryo UI"/>
                </a:rPr>
                <a:t>二国間交流事業　特定国派遣研究者</a:t>
              </a:r>
              <a:endParaRPr sz="800" dirty="0">
                <a:latin typeface="Meiryo UI"/>
                <a:cs typeface="Meiryo UI"/>
              </a:endParaRPr>
            </a:p>
          </p:txBody>
        </p:sp>
      </p:grpSp>
      <p:sp>
        <p:nvSpPr>
          <p:cNvPr id="114" name="object 34">
            <a:extLst>
              <a:ext uri="{FF2B5EF4-FFF2-40B4-BE49-F238E27FC236}">
                <a16:creationId xmlns:a16="http://schemas.microsoft.com/office/drawing/2014/main" id="{69874804-40F4-6F3E-216A-E2DD27098E11}"/>
              </a:ext>
            </a:extLst>
          </p:cNvPr>
          <p:cNvSpPr/>
          <p:nvPr/>
        </p:nvSpPr>
        <p:spPr>
          <a:xfrm>
            <a:off x="152400" y="3146525"/>
            <a:ext cx="1766062" cy="333106"/>
          </a:xfrm>
          <a:custGeom>
            <a:avLst/>
            <a:gdLst/>
            <a:ahLst/>
            <a:cxnLst/>
            <a:rect l="l" t="t" r="r" b="b"/>
            <a:pathLst>
              <a:path w="1871980" h="327660">
                <a:moveTo>
                  <a:pt x="1871472" y="54102"/>
                </a:moveTo>
                <a:lnTo>
                  <a:pt x="1867179" y="33121"/>
                </a:lnTo>
                <a:lnTo>
                  <a:pt x="1855470" y="15913"/>
                </a:lnTo>
                <a:lnTo>
                  <a:pt x="1838032" y="4279"/>
                </a:lnTo>
                <a:lnTo>
                  <a:pt x="1816608" y="0"/>
                </a:lnTo>
                <a:lnTo>
                  <a:pt x="54864" y="0"/>
                </a:lnTo>
                <a:lnTo>
                  <a:pt x="33426" y="4279"/>
                </a:lnTo>
                <a:lnTo>
                  <a:pt x="16002" y="15913"/>
                </a:lnTo>
                <a:lnTo>
                  <a:pt x="4279" y="33121"/>
                </a:lnTo>
                <a:lnTo>
                  <a:pt x="0" y="54102"/>
                </a:lnTo>
                <a:lnTo>
                  <a:pt x="0" y="272796"/>
                </a:lnTo>
                <a:lnTo>
                  <a:pt x="4279" y="293916"/>
                </a:lnTo>
                <a:lnTo>
                  <a:pt x="16002" y="311378"/>
                </a:lnTo>
                <a:lnTo>
                  <a:pt x="33426" y="323278"/>
                </a:lnTo>
                <a:lnTo>
                  <a:pt x="54864" y="327660"/>
                </a:lnTo>
                <a:lnTo>
                  <a:pt x="1816608" y="327660"/>
                </a:lnTo>
                <a:lnTo>
                  <a:pt x="1838032" y="323278"/>
                </a:lnTo>
                <a:lnTo>
                  <a:pt x="1855470" y="311378"/>
                </a:lnTo>
                <a:lnTo>
                  <a:pt x="1867179" y="293916"/>
                </a:lnTo>
                <a:lnTo>
                  <a:pt x="1871472" y="272796"/>
                </a:lnTo>
                <a:lnTo>
                  <a:pt x="1871472" y="54102"/>
                </a:lnTo>
                <a:close/>
              </a:path>
            </a:pathLst>
          </a:custGeom>
          <a:solidFill>
            <a:srgbClr val="FFFF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35">
            <a:extLst>
              <a:ext uri="{FF2B5EF4-FFF2-40B4-BE49-F238E27FC236}">
                <a16:creationId xmlns:a16="http://schemas.microsoft.com/office/drawing/2014/main" id="{1FC68A83-788E-5E15-E34D-5B379820EE5E}"/>
              </a:ext>
            </a:extLst>
          </p:cNvPr>
          <p:cNvSpPr txBox="1"/>
          <p:nvPr/>
        </p:nvSpPr>
        <p:spPr>
          <a:xfrm>
            <a:off x="225921" y="3175541"/>
            <a:ext cx="1679078" cy="27507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ja-JP" altLang="en-US" sz="800" spc="-5" dirty="0">
                <a:latin typeface="Meiryo UI"/>
                <a:cs typeface="Meiryo UI"/>
              </a:rPr>
              <a:t>国際共同研究　欧州との社会科学分野</a:t>
            </a:r>
            <a:endParaRPr lang="en-US" altLang="ja-JP" sz="800" spc="-5" dirty="0">
              <a:latin typeface="Meiryo UI"/>
              <a:cs typeface="Meiryo UI"/>
            </a:endParaRPr>
          </a:p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ja-JP" altLang="en-US" sz="800" spc="-5" dirty="0">
                <a:latin typeface="Meiryo UI"/>
                <a:cs typeface="Meiryo UI"/>
              </a:rPr>
              <a:t>　　　　　　　　　　（</a:t>
            </a:r>
            <a:r>
              <a:rPr lang="en-US" altLang="ja-JP" sz="800" spc="-5" dirty="0">
                <a:latin typeface="Meiryo UI"/>
                <a:cs typeface="Meiryo UI"/>
              </a:rPr>
              <a:t>ORA)</a:t>
            </a:r>
            <a:endParaRPr sz="800" dirty="0">
              <a:latin typeface="Meiryo UI"/>
              <a:cs typeface="Meiryo UI"/>
            </a:endParaRPr>
          </a:p>
        </p:txBody>
      </p:sp>
      <p:sp>
        <p:nvSpPr>
          <p:cNvPr id="119" name="object 34">
            <a:extLst>
              <a:ext uri="{FF2B5EF4-FFF2-40B4-BE49-F238E27FC236}">
                <a16:creationId xmlns:a16="http://schemas.microsoft.com/office/drawing/2014/main" id="{8488E0F2-528B-2F3D-FFE1-8372ECE07A32}"/>
              </a:ext>
            </a:extLst>
          </p:cNvPr>
          <p:cNvSpPr/>
          <p:nvPr/>
        </p:nvSpPr>
        <p:spPr>
          <a:xfrm>
            <a:off x="152400" y="4822925"/>
            <a:ext cx="1766062" cy="333106"/>
          </a:xfrm>
          <a:custGeom>
            <a:avLst/>
            <a:gdLst/>
            <a:ahLst/>
            <a:cxnLst/>
            <a:rect l="l" t="t" r="r" b="b"/>
            <a:pathLst>
              <a:path w="1871980" h="327660">
                <a:moveTo>
                  <a:pt x="1871472" y="54102"/>
                </a:moveTo>
                <a:lnTo>
                  <a:pt x="1867179" y="33121"/>
                </a:lnTo>
                <a:lnTo>
                  <a:pt x="1855470" y="15913"/>
                </a:lnTo>
                <a:lnTo>
                  <a:pt x="1838032" y="4279"/>
                </a:lnTo>
                <a:lnTo>
                  <a:pt x="1816608" y="0"/>
                </a:lnTo>
                <a:lnTo>
                  <a:pt x="54864" y="0"/>
                </a:lnTo>
                <a:lnTo>
                  <a:pt x="33426" y="4279"/>
                </a:lnTo>
                <a:lnTo>
                  <a:pt x="16002" y="15913"/>
                </a:lnTo>
                <a:lnTo>
                  <a:pt x="4279" y="33121"/>
                </a:lnTo>
                <a:lnTo>
                  <a:pt x="0" y="54102"/>
                </a:lnTo>
                <a:lnTo>
                  <a:pt x="0" y="272796"/>
                </a:lnTo>
                <a:lnTo>
                  <a:pt x="4279" y="293916"/>
                </a:lnTo>
                <a:lnTo>
                  <a:pt x="16002" y="311378"/>
                </a:lnTo>
                <a:lnTo>
                  <a:pt x="33426" y="323278"/>
                </a:lnTo>
                <a:lnTo>
                  <a:pt x="54864" y="327660"/>
                </a:lnTo>
                <a:lnTo>
                  <a:pt x="1816608" y="327660"/>
                </a:lnTo>
                <a:lnTo>
                  <a:pt x="1838032" y="323278"/>
                </a:lnTo>
                <a:lnTo>
                  <a:pt x="1855470" y="311378"/>
                </a:lnTo>
                <a:lnTo>
                  <a:pt x="1867179" y="293916"/>
                </a:lnTo>
                <a:lnTo>
                  <a:pt x="1871472" y="272796"/>
                </a:lnTo>
                <a:lnTo>
                  <a:pt x="1871472" y="54102"/>
                </a:lnTo>
                <a:close/>
              </a:path>
            </a:pathLst>
          </a:custGeom>
          <a:solidFill>
            <a:srgbClr val="FFFF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35">
            <a:extLst>
              <a:ext uri="{FF2B5EF4-FFF2-40B4-BE49-F238E27FC236}">
                <a16:creationId xmlns:a16="http://schemas.microsoft.com/office/drawing/2014/main" id="{7F8F2525-7717-FC05-1339-8C84726543D6}"/>
              </a:ext>
            </a:extLst>
          </p:cNvPr>
          <p:cNvSpPr txBox="1"/>
          <p:nvPr/>
        </p:nvSpPr>
        <p:spPr>
          <a:xfrm>
            <a:off x="225921" y="4910809"/>
            <a:ext cx="1679078" cy="139141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ja-JP" altLang="en-US" sz="800" spc="-5" dirty="0">
                <a:latin typeface="Meiryo UI"/>
                <a:cs typeface="Meiryo UI"/>
              </a:rPr>
              <a:t>日独共同大学院プログラム</a:t>
            </a:r>
            <a:endParaRPr sz="800" dirty="0">
              <a:latin typeface="Meiryo UI"/>
              <a:cs typeface="Meiryo UI"/>
            </a:endParaRPr>
          </a:p>
        </p:txBody>
      </p:sp>
      <p:sp>
        <p:nvSpPr>
          <p:cNvPr id="121" name="object 34">
            <a:extLst>
              <a:ext uri="{FF2B5EF4-FFF2-40B4-BE49-F238E27FC236}">
                <a16:creationId xmlns:a16="http://schemas.microsoft.com/office/drawing/2014/main" id="{590CDF60-42AD-41F2-AB7A-A30EBED6ED58}"/>
              </a:ext>
            </a:extLst>
          </p:cNvPr>
          <p:cNvSpPr/>
          <p:nvPr/>
        </p:nvSpPr>
        <p:spPr>
          <a:xfrm>
            <a:off x="152400" y="5642575"/>
            <a:ext cx="1766062" cy="333106"/>
          </a:xfrm>
          <a:custGeom>
            <a:avLst/>
            <a:gdLst/>
            <a:ahLst/>
            <a:cxnLst/>
            <a:rect l="l" t="t" r="r" b="b"/>
            <a:pathLst>
              <a:path w="1871980" h="327660">
                <a:moveTo>
                  <a:pt x="1871472" y="54102"/>
                </a:moveTo>
                <a:lnTo>
                  <a:pt x="1867179" y="33121"/>
                </a:lnTo>
                <a:lnTo>
                  <a:pt x="1855470" y="15913"/>
                </a:lnTo>
                <a:lnTo>
                  <a:pt x="1838032" y="4279"/>
                </a:lnTo>
                <a:lnTo>
                  <a:pt x="1816608" y="0"/>
                </a:lnTo>
                <a:lnTo>
                  <a:pt x="54864" y="0"/>
                </a:lnTo>
                <a:lnTo>
                  <a:pt x="33426" y="4279"/>
                </a:lnTo>
                <a:lnTo>
                  <a:pt x="16002" y="15913"/>
                </a:lnTo>
                <a:lnTo>
                  <a:pt x="4279" y="33121"/>
                </a:lnTo>
                <a:lnTo>
                  <a:pt x="0" y="54102"/>
                </a:lnTo>
                <a:lnTo>
                  <a:pt x="0" y="272796"/>
                </a:lnTo>
                <a:lnTo>
                  <a:pt x="4279" y="293916"/>
                </a:lnTo>
                <a:lnTo>
                  <a:pt x="16002" y="311378"/>
                </a:lnTo>
                <a:lnTo>
                  <a:pt x="33426" y="323278"/>
                </a:lnTo>
                <a:lnTo>
                  <a:pt x="54864" y="327660"/>
                </a:lnTo>
                <a:lnTo>
                  <a:pt x="1816608" y="327660"/>
                </a:lnTo>
                <a:lnTo>
                  <a:pt x="1838032" y="323278"/>
                </a:lnTo>
                <a:lnTo>
                  <a:pt x="1855470" y="311378"/>
                </a:lnTo>
                <a:lnTo>
                  <a:pt x="1867179" y="293916"/>
                </a:lnTo>
                <a:lnTo>
                  <a:pt x="1871472" y="272796"/>
                </a:lnTo>
                <a:lnTo>
                  <a:pt x="1871472" y="54102"/>
                </a:lnTo>
                <a:close/>
              </a:path>
            </a:pathLst>
          </a:custGeom>
          <a:solidFill>
            <a:srgbClr val="FFFFCC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22" name="object 35">
            <a:extLst>
              <a:ext uri="{FF2B5EF4-FFF2-40B4-BE49-F238E27FC236}">
                <a16:creationId xmlns:a16="http://schemas.microsoft.com/office/drawing/2014/main" id="{92C08C82-52AB-00FD-9E9E-E131D5A9613F}"/>
              </a:ext>
            </a:extLst>
          </p:cNvPr>
          <p:cNvSpPr txBox="1"/>
          <p:nvPr/>
        </p:nvSpPr>
        <p:spPr>
          <a:xfrm>
            <a:off x="225921" y="5739558"/>
            <a:ext cx="1679077" cy="139141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ja-JP" altLang="en-US" sz="800" spc="-5" dirty="0">
                <a:latin typeface="Meiryo UI"/>
                <a:cs typeface="Meiryo UI"/>
              </a:rPr>
              <a:t>日中韓フォーサイト事業</a:t>
            </a:r>
            <a:endParaRPr sz="800" dirty="0">
              <a:latin typeface="Meiryo UI"/>
              <a:cs typeface="Meiryo UI"/>
            </a:endParaRPr>
          </a:p>
        </p:txBody>
      </p:sp>
      <p:sp>
        <p:nvSpPr>
          <p:cNvPr id="124" name="object 34">
            <a:extLst>
              <a:ext uri="{FF2B5EF4-FFF2-40B4-BE49-F238E27FC236}">
                <a16:creationId xmlns:a16="http://schemas.microsoft.com/office/drawing/2014/main" id="{53DC09A1-014E-9E46-D4C0-298DD6605790}"/>
              </a:ext>
            </a:extLst>
          </p:cNvPr>
          <p:cNvSpPr/>
          <p:nvPr/>
        </p:nvSpPr>
        <p:spPr>
          <a:xfrm>
            <a:off x="152400" y="6575525"/>
            <a:ext cx="1766062" cy="333106"/>
          </a:xfrm>
          <a:custGeom>
            <a:avLst/>
            <a:gdLst/>
            <a:ahLst/>
            <a:cxnLst/>
            <a:rect l="l" t="t" r="r" b="b"/>
            <a:pathLst>
              <a:path w="1871980" h="327660">
                <a:moveTo>
                  <a:pt x="1871472" y="54102"/>
                </a:moveTo>
                <a:lnTo>
                  <a:pt x="1867179" y="33121"/>
                </a:lnTo>
                <a:lnTo>
                  <a:pt x="1855470" y="15913"/>
                </a:lnTo>
                <a:lnTo>
                  <a:pt x="1838032" y="4279"/>
                </a:lnTo>
                <a:lnTo>
                  <a:pt x="1816608" y="0"/>
                </a:lnTo>
                <a:lnTo>
                  <a:pt x="54864" y="0"/>
                </a:lnTo>
                <a:lnTo>
                  <a:pt x="33426" y="4279"/>
                </a:lnTo>
                <a:lnTo>
                  <a:pt x="16002" y="15913"/>
                </a:lnTo>
                <a:lnTo>
                  <a:pt x="4279" y="33121"/>
                </a:lnTo>
                <a:lnTo>
                  <a:pt x="0" y="54102"/>
                </a:lnTo>
                <a:lnTo>
                  <a:pt x="0" y="272796"/>
                </a:lnTo>
                <a:lnTo>
                  <a:pt x="4279" y="293916"/>
                </a:lnTo>
                <a:lnTo>
                  <a:pt x="16002" y="311378"/>
                </a:lnTo>
                <a:lnTo>
                  <a:pt x="33426" y="323278"/>
                </a:lnTo>
                <a:lnTo>
                  <a:pt x="54864" y="327660"/>
                </a:lnTo>
                <a:lnTo>
                  <a:pt x="1816608" y="327660"/>
                </a:lnTo>
                <a:lnTo>
                  <a:pt x="1838032" y="323278"/>
                </a:lnTo>
                <a:lnTo>
                  <a:pt x="1855470" y="311378"/>
                </a:lnTo>
                <a:lnTo>
                  <a:pt x="1867179" y="293916"/>
                </a:lnTo>
                <a:lnTo>
                  <a:pt x="1871472" y="272796"/>
                </a:lnTo>
                <a:lnTo>
                  <a:pt x="1871472" y="54102"/>
                </a:lnTo>
                <a:close/>
              </a:path>
            </a:pathLst>
          </a:custGeom>
          <a:solidFill>
            <a:srgbClr val="FFFF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35">
            <a:extLst>
              <a:ext uri="{FF2B5EF4-FFF2-40B4-BE49-F238E27FC236}">
                <a16:creationId xmlns:a16="http://schemas.microsoft.com/office/drawing/2014/main" id="{6D742515-0E6F-4EBA-CE41-DA2974784727}"/>
              </a:ext>
            </a:extLst>
          </p:cNvPr>
          <p:cNvSpPr txBox="1"/>
          <p:nvPr/>
        </p:nvSpPr>
        <p:spPr>
          <a:xfrm>
            <a:off x="225921" y="6634462"/>
            <a:ext cx="1679078" cy="139141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ja-JP" altLang="en-US" sz="800" spc="-5" dirty="0">
                <a:latin typeface="Meiryo UI"/>
                <a:cs typeface="Meiryo UI"/>
              </a:rPr>
              <a:t>研究拠点形成事業</a:t>
            </a:r>
            <a:endParaRPr sz="800" dirty="0">
              <a:latin typeface="Meiryo UI"/>
              <a:cs typeface="Meiryo UI"/>
            </a:endParaRPr>
          </a:p>
        </p:txBody>
      </p:sp>
      <p:sp>
        <p:nvSpPr>
          <p:cNvPr id="74" name="object 36">
            <a:extLst>
              <a:ext uri="{FF2B5EF4-FFF2-40B4-BE49-F238E27FC236}">
                <a16:creationId xmlns:a16="http://schemas.microsoft.com/office/drawing/2014/main" id="{E6FDF313-4771-38FD-B701-5BCFC7A2FBFC}"/>
              </a:ext>
            </a:extLst>
          </p:cNvPr>
          <p:cNvSpPr txBox="1"/>
          <p:nvPr/>
        </p:nvSpPr>
        <p:spPr>
          <a:xfrm>
            <a:off x="5358076" y="2591267"/>
            <a:ext cx="373624" cy="12636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650" b="1" spc="-15" dirty="0">
                <a:solidFill>
                  <a:srgbClr val="001F5F"/>
                </a:solidFill>
                <a:latin typeface="Meiryo UI"/>
                <a:cs typeface="Meiryo UI"/>
              </a:rPr>
              <a:t>書面審査</a:t>
            </a:r>
            <a:endParaRPr sz="650" dirty="0">
              <a:latin typeface="Meiryo UI"/>
              <a:cs typeface="Meiryo UI"/>
            </a:endParaRPr>
          </a:p>
        </p:txBody>
      </p:sp>
      <p:sp>
        <p:nvSpPr>
          <p:cNvPr id="82" name="object 38">
            <a:extLst>
              <a:ext uri="{FF2B5EF4-FFF2-40B4-BE49-F238E27FC236}">
                <a16:creationId xmlns:a16="http://schemas.microsoft.com/office/drawing/2014/main" id="{5AB11BD8-C495-76E4-86E8-3480262A00F8}"/>
              </a:ext>
            </a:extLst>
          </p:cNvPr>
          <p:cNvSpPr txBox="1"/>
          <p:nvPr/>
        </p:nvSpPr>
        <p:spPr>
          <a:xfrm>
            <a:off x="7088573" y="2591267"/>
            <a:ext cx="373624" cy="11413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ja-JP" altLang="en-US" sz="650" b="1" spc="-15" dirty="0">
                <a:solidFill>
                  <a:srgbClr val="001F5F"/>
                </a:solidFill>
                <a:latin typeface="Meiryo UI"/>
                <a:cs typeface="Meiryo UI"/>
              </a:rPr>
              <a:t>同意通知</a:t>
            </a:r>
            <a:endParaRPr sz="650" dirty="0">
              <a:latin typeface="Meiryo UI"/>
              <a:cs typeface="Meiryo UI"/>
            </a:endParaRPr>
          </a:p>
        </p:txBody>
      </p:sp>
      <p:sp>
        <p:nvSpPr>
          <p:cNvPr id="87" name="object 39">
            <a:extLst>
              <a:ext uri="{FF2B5EF4-FFF2-40B4-BE49-F238E27FC236}">
                <a16:creationId xmlns:a16="http://schemas.microsoft.com/office/drawing/2014/main" id="{97E64C96-D730-9B20-AEAB-1B05E8AC263F}"/>
              </a:ext>
            </a:extLst>
          </p:cNvPr>
          <p:cNvSpPr txBox="1"/>
          <p:nvPr/>
        </p:nvSpPr>
        <p:spPr>
          <a:xfrm>
            <a:off x="6200745" y="2478236"/>
            <a:ext cx="200055" cy="696595"/>
          </a:xfrm>
          <a:prstGeom prst="rect">
            <a:avLst/>
          </a:prstGeom>
        </p:spPr>
        <p:txBody>
          <a:bodyPr vert="eaVert" wrap="square" lIns="0" tIns="0" rIns="0" bIns="0" rtlCol="0">
            <a:spAutoFit/>
          </a:bodyPr>
          <a:lstStyle/>
          <a:p>
            <a:pPr algn="ctr"/>
            <a:r>
              <a:rPr lang="ja-JP" altLang="en-US" sz="650" b="1" dirty="0">
                <a:solidFill>
                  <a:srgbClr val="FF0000"/>
                </a:solidFill>
                <a:latin typeface="Meiryo UI"/>
                <a:cs typeface="Meiryo UI"/>
              </a:rPr>
              <a:t>提案書提出依頼</a:t>
            </a:r>
            <a:endParaRPr lang="en-US" sz="650" b="1" dirty="0">
              <a:solidFill>
                <a:srgbClr val="FF0000"/>
              </a:solidFill>
              <a:latin typeface="Meiryo UI"/>
              <a:cs typeface="Meiryo UI"/>
            </a:endParaRPr>
          </a:p>
          <a:p>
            <a:pPr algn="ctr"/>
            <a:r>
              <a:rPr lang="ja-JP" altLang="en-US" sz="650" b="1" dirty="0">
                <a:solidFill>
                  <a:srgbClr val="FF0000"/>
                </a:solidFill>
                <a:latin typeface="Meiryo UI"/>
                <a:cs typeface="Meiryo UI"/>
              </a:rPr>
              <a:t>採否</a:t>
            </a:r>
            <a:r>
              <a:rPr sz="650" b="1" dirty="0" err="1">
                <a:solidFill>
                  <a:srgbClr val="FF0000"/>
                </a:solidFill>
                <a:latin typeface="Meiryo UI"/>
                <a:cs typeface="Meiryo UI"/>
              </a:rPr>
              <a:t>結果通知</a:t>
            </a:r>
            <a:endParaRPr sz="650" dirty="0">
              <a:latin typeface="Meiryo UI"/>
              <a:cs typeface="Meiryo UI"/>
            </a:endParaRPr>
          </a:p>
        </p:txBody>
      </p:sp>
      <p:grpSp>
        <p:nvGrpSpPr>
          <p:cNvPr id="123" name="グループ化 122">
            <a:extLst>
              <a:ext uri="{FF2B5EF4-FFF2-40B4-BE49-F238E27FC236}">
                <a16:creationId xmlns:a16="http://schemas.microsoft.com/office/drawing/2014/main" id="{542EA620-A3D6-8F01-C61E-BAD8732F0B5B}"/>
              </a:ext>
            </a:extLst>
          </p:cNvPr>
          <p:cNvGrpSpPr/>
          <p:nvPr/>
        </p:nvGrpSpPr>
        <p:grpSpPr>
          <a:xfrm>
            <a:off x="152400" y="3613024"/>
            <a:ext cx="1766062" cy="333106"/>
            <a:chOff x="46482" y="3934094"/>
            <a:chExt cx="1871980" cy="333106"/>
          </a:xfrm>
        </p:grpSpPr>
        <p:sp>
          <p:nvSpPr>
            <p:cNvPr id="116" name="object 34">
              <a:extLst>
                <a:ext uri="{FF2B5EF4-FFF2-40B4-BE49-F238E27FC236}">
                  <a16:creationId xmlns:a16="http://schemas.microsoft.com/office/drawing/2014/main" id="{80EFA5C3-536F-4405-77EA-0EE6A956AA89}"/>
                </a:ext>
              </a:extLst>
            </p:cNvPr>
            <p:cNvSpPr/>
            <p:nvPr/>
          </p:nvSpPr>
          <p:spPr>
            <a:xfrm>
              <a:off x="46482" y="3934094"/>
              <a:ext cx="1871980" cy="333106"/>
            </a:xfrm>
            <a:custGeom>
              <a:avLst/>
              <a:gdLst/>
              <a:ahLst/>
              <a:cxnLst/>
              <a:rect l="l" t="t" r="r" b="b"/>
              <a:pathLst>
                <a:path w="1871980" h="327660">
                  <a:moveTo>
                    <a:pt x="1871472" y="54102"/>
                  </a:moveTo>
                  <a:lnTo>
                    <a:pt x="1867179" y="33121"/>
                  </a:lnTo>
                  <a:lnTo>
                    <a:pt x="1855470" y="15913"/>
                  </a:lnTo>
                  <a:lnTo>
                    <a:pt x="1838032" y="4279"/>
                  </a:lnTo>
                  <a:lnTo>
                    <a:pt x="1816608" y="0"/>
                  </a:lnTo>
                  <a:lnTo>
                    <a:pt x="54864" y="0"/>
                  </a:lnTo>
                  <a:lnTo>
                    <a:pt x="33426" y="4279"/>
                  </a:lnTo>
                  <a:lnTo>
                    <a:pt x="16002" y="15913"/>
                  </a:lnTo>
                  <a:lnTo>
                    <a:pt x="4279" y="33121"/>
                  </a:lnTo>
                  <a:lnTo>
                    <a:pt x="0" y="54102"/>
                  </a:lnTo>
                  <a:lnTo>
                    <a:pt x="0" y="272796"/>
                  </a:lnTo>
                  <a:lnTo>
                    <a:pt x="4279" y="293916"/>
                  </a:lnTo>
                  <a:lnTo>
                    <a:pt x="16002" y="311378"/>
                  </a:lnTo>
                  <a:lnTo>
                    <a:pt x="33426" y="323278"/>
                  </a:lnTo>
                  <a:lnTo>
                    <a:pt x="54864" y="327660"/>
                  </a:lnTo>
                  <a:lnTo>
                    <a:pt x="1816608" y="327660"/>
                  </a:lnTo>
                  <a:lnTo>
                    <a:pt x="1838032" y="323278"/>
                  </a:lnTo>
                  <a:lnTo>
                    <a:pt x="1855470" y="311378"/>
                  </a:lnTo>
                  <a:lnTo>
                    <a:pt x="1867179" y="293916"/>
                  </a:lnTo>
                  <a:lnTo>
                    <a:pt x="1871472" y="272796"/>
                  </a:lnTo>
                  <a:lnTo>
                    <a:pt x="1871472" y="54102"/>
                  </a:lnTo>
                  <a:close/>
                </a:path>
              </a:pathLst>
            </a:custGeom>
            <a:solidFill>
              <a:srgbClr val="FFFFCC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7" name="object 35">
              <a:extLst>
                <a:ext uri="{FF2B5EF4-FFF2-40B4-BE49-F238E27FC236}">
                  <a16:creationId xmlns:a16="http://schemas.microsoft.com/office/drawing/2014/main" id="{A469E9D6-5EC1-6EC9-65C0-5B8D2AAB1F23}"/>
                </a:ext>
              </a:extLst>
            </p:cNvPr>
            <p:cNvSpPr txBox="1"/>
            <p:nvPr/>
          </p:nvSpPr>
          <p:spPr>
            <a:xfrm>
              <a:off x="124412" y="3969522"/>
              <a:ext cx="1748083" cy="262251"/>
            </a:xfrm>
            <a:prstGeom prst="rect">
              <a:avLst/>
            </a:prstGeom>
          </p:spPr>
          <p:txBody>
            <a:bodyPr vert="horz" wrap="square" lIns="0" tIns="15875" rIns="0" bIns="0" rtlCol="0">
              <a:spAutoFit/>
            </a:bodyPr>
            <a:lstStyle/>
            <a:p>
              <a:pPr marL="177800" indent="-177800">
                <a:lnSpc>
                  <a:spcPct val="100000"/>
                </a:lnSpc>
                <a:spcBef>
                  <a:spcPts val="125"/>
                </a:spcBef>
              </a:pPr>
              <a:r>
                <a:rPr lang="ja-JP" altLang="en-US" sz="800" spc="-5" dirty="0">
                  <a:latin typeface="Meiryo UI"/>
                  <a:cs typeface="Meiryo UI"/>
                </a:rPr>
                <a:t>国際共同研究　スイスとの国際共同研究</a:t>
              </a:r>
              <a:r>
                <a:rPr lang="ja-JP" altLang="en-US" sz="700" spc="-5" dirty="0">
                  <a:latin typeface="Meiryo UI"/>
                  <a:cs typeface="Meiryo UI"/>
                </a:rPr>
                <a:t>（</a:t>
              </a:r>
              <a:r>
                <a:rPr lang="en-US" altLang="ja-JP" sz="700" spc="-5" dirty="0">
                  <a:latin typeface="Meiryo UI"/>
                  <a:cs typeface="Meiryo UI"/>
                </a:rPr>
                <a:t>JRPs</a:t>
              </a:r>
              <a:r>
                <a:rPr lang="ja-JP" altLang="en-US" sz="700" spc="-5" dirty="0">
                  <a:latin typeface="Meiryo UI"/>
                  <a:cs typeface="Meiryo UI"/>
                </a:rPr>
                <a:t>　</a:t>
              </a:r>
              <a:r>
                <a:rPr lang="en-US" altLang="ja-JP" sz="700" spc="-5" dirty="0">
                  <a:latin typeface="Meiryo UI"/>
                  <a:cs typeface="Meiryo UI"/>
                </a:rPr>
                <a:t>with SNSF)</a:t>
              </a:r>
              <a:endParaRPr sz="700" dirty="0">
                <a:latin typeface="Meiryo UI"/>
                <a:cs typeface="Meiryo UI"/>
              </a:endParaRPr>
            </a:p>
          </p:txBody>
        </p:sp>
      </p:grpSp>
      <p:sp>
        <p:nvSpPr>
          <p:cNvPr id="108" name="矢印: 右 107">
            <a:extLst>
              <a:ext uri="{FF2B5EF4-FFF2-40B4-BE49-F238E27FC236}">
                <a16:creationId xmlns:a16="http://schemas.microsoft.com/office/drawing/2014/main" id="{ACFE7152-86E5-CC0E-0DF2-E81540585A40}"/>
              </a:ext>
            </a:extLst>
          </p:cNvPr>
          <p:cNvSpPr/>
          <p:nvPr/>
        </p:nvSpPr>
        <p:spPr>
          <a:xfrm>
            <a:off x="5152759" y="2736533"/>
            <a:ext cx="1045149" cy="180000"/>
          </a:xfrm>
          <a:prstGeom prst="rightArrow">
            <a:avLst>
              <a:gd name="adj1" fmla="val 50000"/>
              <a:gd name="adj2" fmla="val 134248"/>
            </a:avLst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09" name="矢印: 右 108">
            <a:extLst>
              <a:ext uri="{FF2B5EF4-FFF2-40B4-BE49-F238E27FC236}">
                <a16:creationId xmlns:a16="http://schemas.microsoft.com/office/drawing/2014/main" id="{B66DE9BE-71DB-53E7-FA5C-BC0A6FDE5718}"/>
              </a:ext>
            </a:extLst>
          </p:cNvPr>
          <p:cNvSpPr/>
          <p:nvPr/>
        </p:nvSpPr>
        <p:spPr>
          <a:xfrm>
            <a:off x="6474600" y="2736533"/>
            <a:ext cx="576000" cy="180000"/>
          </a:xfrm>
          <a:prstGeom prst="rightArrow">
            <a:avLst>
              <a:gd name="adj1" fmla="val 50000"/>
              <a:gd name="adj2" fmla="val 134248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10" name="object 36">
            <a:extLst>
              <a:ext uri="{FF2B5EF4-FFF2-40B4-BE49-F238E27FC236}">
                <a16:creationId xmlns:a16="http://schemas.microsoft.com/office/drawing/2014/main" id="{E9E0D07A-0E34-21A2-E9FA-F07A46D675DC}"/>
              </a:ext>
            </a:extLst>
          </p:cNvPr>
          <p:cNvSpPr txBox="1"/>
          <p:nvPr/>
        </p:nvSpPr>
        <p:spPr>
          <a:xfrm>
            <a:off x="6392524" y="2591267"/>
            <a:ext cx="617876" cy="11413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ja-JP" altLang="en-US" sz="650" b="1" spc="-15" dirty="0">
                <a:solidFill>
                  <a:srgbClr val="001F5F"/>
                </a:solidFill>
                <a:latin typeface="Meiryo UI"/>
                <a:cs typeface="Meiryo UI"/>
              </a:rPr>
              <a:t>採用候補者推薦</a:t>
            </a:r>
            <a:endParaRPr sz="650" dirty="0">
              <a:latin typeface="Meiryo UI"/>
              <a:cs typeface="Meiryo UI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D5B81F5-6066-29B0-97D5-BBADBE987DDF}"/>
              </a:ext>
            </a:extLst>
          </p:cNvPr>
          <p:cNvSpPr txBox="1"/>
          <p:nvPr/>
        </p:nvSpPr>
        <p:spPr>
          <a:xfrm>
            <a:off x="1008893" y="7239000"/>
            <a:ext cx="8439907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984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altLang="ja-JP" sz="9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ＭＳ Ｐゴシック"/>
              </a:rPr>
              <a:t>JSPS</a:t>
            </a:r>
            <a:r>
              <a:rPr lang="ja-JP" altLang="en-US" sz="9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ＭＳ Ｐゴシック"/>
              </a:rPr>
              <a:t>の</a:t>
            </a:r>
            <a:r>
              <a:rPr lang="en-US" altLang="ja-JP" sz="9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ＭＳ Ｐゴシック"/>
              </a:rPr>
              <a:t>Web</a:t>
            </a:r>
            <a:r>
              <a:rPr lang="ja-JP" altLang="en-US" sz="9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ＭＳ Ｐゴシック"/>
              </a:rPr>
              <a:t>ページのデータを元にしておりますが、詳細日付が未発表のものについては、日付は記載しておりません。</a:t>
            </a:r>
          </a:p>
          <a:p>
            <a:pPr marL="2984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ja-JP" altLang="en-US" sz="9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ＭＳ Ｐゴシック"/>
              </a:rPr>
              <a:t>あくまで目安としてご覧頂き、詳細は必ず、各研究種目の公募要領を確認してください。</a:t>
            </a:r>
          </a:p>
          <a:p>
            <a:pPr marL="2984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ja-JP" altLang="en-US" sz="9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ＭＳ Ｐゴシック"/>
              </a:rPr>
              <a:t>学内締切等は、研究支援センターの学内向け</a:t>
            </a:r>
            <a:r>
              <a:rPr lang="en-US" altLang="ja-JP" sz="9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ＭＳ Ｐゴシック"/>
              </a:rPr>
              <a:t>Web</a:t>
            </a:r>
            <a:r>
              <a:rPr lang="ja-JP" altLang="en-US" sz="9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ＭＳ Ｐゴシック"/>
              </a:rPr>
              <a:t>ページ、</a:t>
            </a:r>
            <a:r>
              <a:rPr lang="en-US" altLang="ja-JP" sz="9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ＭＳ Ｐゴシック"/>
              </a:rPr>
              <a:t>G-Port</a:t>
            </a:r>
            <a:r>
              <a:rPr lang="ja-JP" altLang="en-US" sz="9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ＭＳ Ｐゴシック"/>
              </a:rPr>
              <a:t>のメッセージなどでお知らせしています。不明点はお問い合わせください。</a:t>
            </a:r>
          </a:p>
        </p:txBody>
      </p:sp>
      <p:sp>
        <p:nvSpPr>
          <p:cNvPr id="49" name="矢印: 右 48">
            <a:extLst>
              <a:ext uri="{FF2B5EF4-FFF2-40B4-BE49-F238E27FC236}">
                <a16:creationId xmlns:a16="http://schemas.microsoft.com/office/drawing/2014/main" id="{A8DD0B1B-B9DF-DA7C-AA7F-F58EAD637074}"/>
              </a:ext>
            </a:extLst>
          </p:cNvPr>
          <p:cNvSpPr/>
          <p:nvPr/>
        </p:nvSpPr>
        <p:spPr>
          <a:xfrm>
            <a:off x="5105400" y="2054387"/>
            <a:ext cx="1121349" cy="180000"/>
          </a:xfrm>
          <a:prstGeom prst="rightArrow">
            <a:avLst>
              <a:gd name="adj1" fmla="val 50000"/>
              <a:gd name="adj2" fmla="val 134248"/>
            </a:avLst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0" name="楕円 49">
            <a:extLst>
              <a:ext uri="{FF2B5EF4-FFF2-40B4-BE49-F238E27FC236}">
                <a16:creationId xmlns:a16="http://schemas.microsoft.com/office/drawing/2014/main" id="{3CF2075E-C288-797B-A160-ADB46353B6D1}"/>
              </a:ext>
            </a:extLst>
          </p:cNvPr>
          <p:cNvSpPr/>
          <p:nvPr/>
        </p:nvSpPr>
        <p:spPr>
          <a:xfrm>
            <a:off x="3733800" y="2089710"/>
            <a:ext cx="106681" cy="108000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矢印: 右 51">
            <a:extLst>
              <a:ext uri="{FF2B5EF4-FFF2-40B4-BE49-F238E27FC236}">
                <a16:creationId xmlns:a16="http://schemas.microsoft.com/office/drawing/2014/main" id="{971A3A88-F088-493F-2FD3-736D61F17A06}"/>
              </a:ext>
            </a:extLst>
          </p:cNvPr>
          <p:cNvSpPr/>
          <p:nvPr/>
        </p:nvSpPr>
        <p:spPr>
          <a:xfrm>
            <a:off x="4156800" y="2054387"/>
            <a:ext cx="720000" cy="180000"/>
          </a:xfrm>
          <a:prstGeom prst="rightArrow">
            <a:avLst>
              <a:gd name="adj1" fmla="val 50000"/>
              <a:gd name="adj2" fmla="val 134248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3" name="矢印: 右 52">
            <a:extLst>
              <a:ext uri="{FF2B5EF4-FFF2-40B4-BE49-F238E27FC236}">
                <a16:creationId xmlns:a16="http://schemas.microsoft.com/office/drawing/2014/main" id="{81E46F31-A3B5-D107-B4F6-989E5293CE9A}"/>
              </a:ext>
            </a:extLst>
          </p:cNvPr>
          <p:cNvSpPr/>
          <p:nvPr/>
        </p:nvSpPr>
        <p:spPr>
          <a:xfrm>
            <a:off x="6475136" y="2054387"/>
            <a:ext cx="768300" cy="180000"/>
          </a:xfrm>
          <a:prstGeom prst="rightArrow">
            <a:avLst>
              <a:gd name="adj1" fmla="val 50000"/>
              <a:gd name="adj2" fmla="val 134248"/>
            </a:avLst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4" name="object 40">
            <a:extLst>
              <a:ext uri="{FF2B5EF4-FFF2-40B4-BE49-F238E27FC236}">
                <a16:creationId xmlns:a16="http://schemas.microsoft.com/office/drawing/2014/main" id="{0D40A890-B839-4560-7AF2-F4526DEA83DA}"/>
              </a:ext>
            </a:extLst>
          </p:cNvPr>
          <p:cNvSpPr txBox="1"/>
          <p:nvPr/>
        </p:nvSpPr>
        <p:spPr>
          <a:xfrm>
            <a:off x="3694928" y="2591267"/>
            <a:ext cx="504385" cy="11413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ja-JP" altLang="en-US" sz="650" b="1" spc="-25" dirty="0">
                <a:solidFill>
                  <a:srgbClr val="001F5F"/>
                </a:solidFill>
                <a:latin typeface="Meiryo UI"/>
                <a:cs typeface="Meiryo UI"/>
              </a:rPr>
              <a:t>募集要項掲載</a:t>
            </a:r>
            <a:endParaRPr sz="650" dirty="0">
              <a:latin typeface="Meiryo UI"/>
              <a:cs typeface="Meiryo UI"/>
            </a:endParaRPr>
          </a:p>
        </p:txBody>
      </p:sp>
      <p:sp>
        <p:nvSpPr>
          <p:cNvPr id="55" name="楕円 54">
            <a:extLst>
              <a:ext uri="{FF2B5EF4-FFF2-40B4-BE49-F238E27FC236}">
                <a16:creationId xmlns:a16="http://schemas.microsoft.com/office/drawing/2014/main" id="{75234C87-EE13-FE8F-D7EB-F4FC978157A7}"/>
              </a:ext>
            </a:extLst>
          </p:cNvPr>
          <p:cNvSpPr/>
          <p:nvPr/>
        </p:nvSpPr>
        <p:spPr>
          <a:xfrm>
            <a:off x="3923528" y="2772533"/>
            <a:ext cx="106681" cy="108000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object 40">
            <a:extLst>
              <a:ext uri="{FF2B5EF4-FFF2-40B4-BE49-F238E27FC236}">
                <a16:creationId xmlns:a16="http://schemas.microsoft.com/office/drawing/2014/main" id="{CE662DFC-6FF2-7AB8-346F-F2DF70CD6D57}"/>
              </a:ext>
            </a:extLst>
          </p:cNvPr>
          <p:cNvSpPr txBox="1"/>
          <p:nvPr/>
        </p:nvSpPr>
        <p:spPr>
          <a:xfrm>
            <a:off x="4389238" y="2591267"/>
            <a:ext cx="359237" cy="11413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ja-JP" altLang="en-US" sz="650" b="1" spc="-25" dirty="0">
                <a:solidFill>
                  <a:srgbClr val="001F5F"/>
                </a:solidFill>
                <a:latin typeface="Meiryo UI"/>
                <a:cs typeface="Meiryo UI"/>
              </a:rPr>
              <a:t>申請受付</a:t>
            </a:r>
            <a:endParaRPr sz="650" dirty="0">
              <a:latin typeface="Meiryo UI"/>
              <a:cs typeface="Meiryo UI"/>
            </a:endParaRPr>
          </a:p>
        </p:txBody>
      </p:sp>
      <p:sp>
        <p:nvSpPr>
          <p:cNvPr id="57" name="object 41">
            <a:extLst>
              <a:ext uri="{FF2B5EF4-FFF2-40B4-BE49-F238E27FC236}">
                <a16:creationId xmlns:a16="http://schemas.microsoft.com/office/drawing/2014/main" id="{9F5E3684-1B8B-FF64-48C9-849C1381A48C}"/>
              </a:ext>
            </a:extLst>
          </p:cNvPr>
          <p:cNvSpPr txBox="1"/>
          <p:nvPr/>
        </p:nvSpPr>
        <p:spPr>
          <a:xfrm>
            <a:off x="4951678" y="2730013"/>
            <a:ext cx="77522" cy="193040"/>
          </a:xfrm>
          <a:prstGeom prst="rect">
            <a:avLst/>
          </a:prstGeom>
        </p:spPr>
        <p:txBody>
          <a:bodyPr vert="eaVert" wrap="square" lIns="0" tIns="0" rIns="0" bIns="0" rtlCol="0">
            <a:spAutoFit/>
          </a:bodyPr>
          <a:lstStyle/>
          <a:p>
            <a:pPr marL="12700">
              <a:lnSpc>
                <a:spcPct val="70000"/>
              </a:lnSpc>
            </a:pPr>
            <a:r>
              <a:rPr sz="650" b="1" spc="-5" dirty="0" err="1">
                <a:solidFill>
                  <a:srgbClr val="FF0000"/>
                </a:solidFill>
                <a:latin typeface="Meiryo UI"/>
                <a:cs typeface="Meiryo UI"/>
              </a:rPr>
              <a:t>受</a:t>
            </a:r>
            <a:r>
              <a:rPr sz="650" b="1" dirty="0" err="1">
                <a:solidFill>
                  <a:srgbClr val="FF0000"/>
                </a:solidFill>
                <a:latin typeface="Meiryo UI"/>
                <a:cs typeface="Meiryo UI"/>
              </a:rPr>
              <a:t>付</a:t>
            </a:r>
            <a:endParaRPr sz="650" dirty="0">
              <a:latin typeface="Meiryo UI"/>
              <a:cs typeface="Meiryo UI"/>
            </a:endParaRPr>
          </a:p>
        </p:txBody>
      </p:sp>
      <p:sp>
        <p:nvSpPr>
          <p:cNvPr id="58" name="矢印: 右 57">
            <a:extLst>
              <a:ext uri="{FF2B5EF4-FFF2-40B4-BE49-F238E27FC236}">
                <a16:creationId xmlns:a16="http://schemas.microsoft.com/office/drawing/2014/main" id="{1072145B-C6EE-49E5-830D-136B153AC58F}"/>
              </a:ext>
            </a:extLst>
          </p:cNvPr>
          <p:cNvSpPr/>
          <p:nvPr/>
        </p:nvSpPr>
        <p:spPr>
          <a:xfrm>
            <a:off x="4233000" y="2736533"/>
            <a:ext cx="720000" cy="180000"/>
          </a:xfrm>
          <a:prstGeom prst="rightArrow">
            <a:avLst>
              <a:gd name="adj1" fmla="val 50000"/>
              <a:gd name="adj2" fmla="val 134248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9" name="矢印: 右 58">
            <a:extLst>
              <a:ext uri="{FF2B5EF4-FFF2-40B4-BE49-F238E27FC236}">
                <a16:creationId xmlns:a16="http://schemas.microsoft.com/office/drawing/2014/main" id="{1ED75B3B-67AD-E861-AF24-3008EFC0717B}"/>
              </a:ext>
            </a:extLst>
          </p:cNvPr>
          <p:cNvSpPr/>
          <p:nvPr/>
        </p:nvSpPr>
        <p:spPr>
          <a:xfrm>
            <a:off x="7088574" y="2736533"/>
            <a:ext cx="327906" cy="180000"/>
          </a:xfrm>
          <a:prstGeom prst="rightArrow">
            <a:avLst>
              <a:gd name="adj1" fmla="val 50000"/>
              <a:gd name="adj2" fmla="val 13424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1" name="object 37">
            <a:extLst>
              <a:ext uri="{FF2B5EF4-FFF2-40B4-BE49-F238E27FC236}">
                <a16:creationId xmlns:a16="http://schemas.microsoft.com/office/drawing/2014/main" id="{852B4F04-72A4-4A86-9A9B-52A5C678ADA9}"/>
              </a:ext>
            </a:extLst>
          </p:cNvPr>
          <p:cNvSpPr txBox="1"/>
          <p:nvPr/>
        </p:nvSpPr>
        <p:spPr>
          <a:xfrm>
            <a:off x="7491082" y="2633859"/>
            <a:ext cx="77522" cy="385349"/>
          </a:xfrm>
          <a:prstGeom prst="rect">
            <a:avLst/>
          </a:prstGeom>
        </p:spPr>
        <p:txBody>
          <a:bodyPr vert="eaVert" wrap="square" lIns="0" tIns="0" rIns="0" bIns="0" rtlCol="0">
            <a:spAutoFit/>
          </a:bodyPr>
          <a:lstStyle/>
          <a:p>
            <a:pPr marL="12700">
              <a:lnSpc>
                <a:spcPct val="70000"/>
              </a:lnSpc>
            </a:pPr>
            <a:r>
              <a:rPr lang="ja-JP" altLang="en-US" sz="650" b="1" spc="-5" dirty="0">
                <a:solidFill>
                  <a:srgbClr val="FF0000"/>
                </a:solidFill>
                <a:latin typeface="Meiryo UI"/>
                <a:cs typeface="Meiryo UI"/>
              </a:rPr>
              <a:t>事業開始</a:t>
            </a:r>
            <a:endParaRPr sz="650" dirty="0">
              <a:latin typeface="Meiryo UI"/>
              <a:cs typeface="Meiryo UI"/>
            </a:endParaRPr>
          </a:p>
        </p:txBody>
      </p:sp>
      <p:sp>
        <p:nvSpPr>
          <p:cNvPr id="65" name="object 36">
            <a:extLst>
              <a:ext uri="{FF2B5EF4-FFF2-40B4-BE49-F238E27FC236}">
                <a16:creationId xmlns:a16="http://schemas.microsoft.com/office/drawing/2014/main" id="{A187255A-C144-15D2-8DEB-4EBBEFBD5748}"/>
              </a:ext>
            </a:extLst>
          </p:cNvPr>
          <p:cNvSpPr txBox="1"/>
          <p:nvPr/>
        </p:nvSpPr>
        <p:spPr>
          <a:xfrm>
            <a:off x="3048000" y="3244470"/>
            <a:ext cx="815466" cy="137217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vert="horz" wrap="square" lIns="0" tIns="1397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10"/>
              </a:spcBef>
            </a:pPr>
            <a:r>
              <a:rPr lang="ja-JP" altLang="en-US" sz="800" b="1" spc="-15" dirty="0">
                <a:solidFill>
                  <a:srgbClr val="FF0000"/>
                </a:solidFill>
                <a:latin typeface="Meiryo UI"/>
                <a:cs typeface="Meiryo UI"/>
              </a:rPr>
              <a:t>（未定）</a:t>
            </a:r>
            <a:endParaRPr sz="800" dirty="0">
              <a:solidFill>
                <a:srgbClr val="FF0000"/>
              </a:solidFill>
              <a:latin typeface="Meiryo UI"/>
              <a:cs typeface="Meiryo UI"/>
            </a:endParaRPr>
          </a:p>
        </p:txBody>
      </p:sp>
      <p:sp>
        <p:nvSpPr>
          <p:cNvPr id="66" name="矢印: 右 65">
            <a:extLst>
              <a:ext uri="{FF2B5EF4-FFF2-40B4-BE49-F238E27FC236}">
                <a16:creationId xmlns:a16="http://schemas.microsoft.com/office/drawing/2014/main" id="{0FD63696-A170-2F3B-3BEF-8489BE605FE6}"/>
              </a:ext>
            </a:extLst>
          </p:cNvPr>
          <p:cNvSpPr/>
          <p:nvPr/>
        </p:nvSpPr>
        <p:spPr>
          <a:xfrm>
            <a:off x="2895600" y="3673768"/>
            <a:ext cx="877699" cy="180000"/>
          </a:xfrm>
          <a:prstGeom prst="rightArrow">
            <a:avLst>
              <a:gd name="adj1" fmla="val 50000"/>
              <a:gd name="adj2" fmla="val 134248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7" name="object 36">
            <a:extLst>
              <a:ext uri="{FF2B5EF4-FFF2-40B4-BE49-F238E27FC236}">
                <a16:creationId xmlns:a16="http://schemas.microsoft.com/office/drawing/2014/main" id="{AC794DD4-7339-7D4E-26A6-4A34D75E7CE1}"/>
              </a:ext>
            </a:extLst>
          </p:cNvPr>
          <p:cNvSpPr txBox="1"/>
          <p:nvPr/>
        </p:nvSpPr>
        <p:spPr>
          <a:xfrm>
            <a:off x="4294874" y="3528627"/>
            <a:ext cx="373624" cy="12636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650" b="1" spc="-15" dirty="0">
                <a:solidFill>
                  <a:srgbClr val="001F5F"/>
                </a:solidFill>
                <a:latin typeface="Meiryo UI"/>
                <a:cs typeface="Meiryo UI"/>
              </a:rPr>
              <a:t>書面審査</a:t>
            </a:r>
            <a:endParaRPr sz="650" dirty="0">
              <a:latin typeface="Meiryo UI"/>
              <a:cs typeface="Meiryo UI"/>
            </a:endParaRPr>
          </a:p>
        </p:txBody>
      </p:sp>
      <p:sp>
        <p:nvSpPr>
          <p:cNvPr id="69" name="object 39">
            <a:extLst>
              <a:ext uri="{FF2B5EF4-FFF2-40B4-BE49-F238E27FC236}">
                <a16:creationId xmlns:a16="http://schemas.microsoft.com/office/drawing/2014/main" id="{6A66A606-93B1-28A8-19F1-4D59B138CC92}"/>
              </a:ext>
            </a:extLst>
          </p:cNvPr>
          <p:cNvSpPr txBox="1"/>
          <p:nvPr/>
        </p:nvSpPr>
        <p:spPr>
          <a:xfrm>
            <a:off x="5746334" y="3375125"/>
            <a:ext cx="100027" cy="696595"/>
          </a:xfrm>
          <a:prstGeom prst="rect">
            <a:avLst/>
          </a:prstGeom>
        </p:spPr>
        <p:txBody>
          <a:bodyPr vert="eaVert" wrap="square" lIns="0" tIns="0" rIns="0" bIns="0" rtlCol="0">
            <a:spAutoFit/>
          </a:bodyPr>
          <a:lstStyle/>
          <a:p>
            <a:pPr algn="ctr"/>
            <a:r>
              <a:rPr lang="ja-JP" altLang="en-US" sz="650" b="1" dirty="0">
                <a:solidFill>
                  <a:srgbClr val="FF0000"/>
                </a:solidFill>
                <a:latin typeface="Meiryo UI"/>
                <a:cs typeface="Meiryo UI"/>
              </a:rPr>
              <a:t>採否</a:t>
            </a:r>
            <a:r>
              <a:rPr sz="650" b="1" dirty="0" err="1">
                <a:solidFill>
                  <a:srgbClr val="FF0000"/>
                </a:solidFill>
                <a:latin typeface="Meiryo UI"/>
                <a:cs typeface="Meiryo UI"/>
              </a:rPr>
              <a:t>結果通知</a:t>
            </a:r>
            <a:endParaRPr sz="650" dirty="0">
              <a:latin typeface="Meiryo UI"/>
              <a:cs typeface="Meiryo UI"/>
            </a:endParaRPr>
          </a:p>
        </p:txBody>
      </p:sp>
      <p:sp>
        <p:nvSpPr>
          <p:cNvPr id="73" name="矢印: 右 72">
            <a:extLst>
              <a:ext uri="{FF2B5EF4-FFF2-40B4-BE49-F238E27FC236}">
                <a16:creationId xmlns:a16="http://schemas.microsoft.com/office/drawing/2014/main" id="{53A69E7B-F25F-E526-3519-55002F49BE7E}"/>
              </a:ext>
            </a:extLst>
          </p:cNvPr>
          <p:cNvSpPr/>
          <p:nvPr/>
        </p:nvSpPr>
        <p:spPr>
          <a:xfrm>
            <a:off x="4089557" y="3673768"/>
            <a:ext cx="1567047" cy="180000"/>
          </a:xfrm>
          <a:prstGeom prst="rightArrow">
            <a:avLst>
              <a:gd name="adj1" fmla="val 50000"/>
              <a:gd name="adj2" fmla="val 134248"/>
            </a:avLst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02" name="object 41">
            <a:extLst>
              <a:ext uri="{FF2B5EF4-FFF2-40B4-BE49-F238E27FC236}">
                <a16:creationId xmlns:a16="http://schemas.microsoft.com/office/drawing/2014/main" id="{653726C5-B677-57FA-8EAE-184EB558A5FF}"/>
              </a:ext>
            </a:extLst>
          </p:cNvPr>
          <p:cNvSpPr txBox="1"/>
          <p:nvPr/>
        </p:nvSpPr>
        <p:spPr>
          <a:xfrm>
            <a:off x="3860155" y="3664507"/>
            <a:ext cx="77522" cy="193040"/>
          </a:xfrm>
          <a:prstGeom prst="rect">
            <a:avLst/>
          </a:prstGeom>
        </p:spPr>
        <p:txBody>
          <a:bodyPr vert="eaVert" wrap="square" lIns="0" tIns="0" rIns="0" bIns="0" rtlCol="0">
            <a:spAutoFit/>
          </a:bodyPr>
          <a:lstStyle/>
          <a:p>
            <a:pPr marL="12700">
              <a:lnSpc>
                <a:spcPct val="70000"/>
              </a:lnSpc>
            </a:pPr>
            <a:r>
              <a:rPr sz="650" b="1" spc="-5" dirty="0" err="1">
                <a:solidFill>
                  <a:srgbClr val="FF0000"/>
                </a:solidFill>
                <a:latin typeface="Meiryo UI"/>
                <a:cs typeface="Meiryo UI"/>
              </a:rPr>
              <a:t>受</a:t>
            </a:r>
            <a:r>
              <a:rPr sz="650" b="1" dirty="0" err="1">
                <a:solidFill>
                  <a:srgbClr val="FF0000"/>
                </a:solidFill>
                <a:latin typeface="Meiryo UI"/>
                <a:cs typeface="Meiryo UI"/>
              </a:rPr>
              <a:t>付</a:t>
            </a:r>
            <a:endParaRPr sz="650" dirty="0">
              <a:latin typeface="Meiryo UI"/>
              <a:cs typeface="Meiryo UI"/>
            </a:endParaRPr>
          </a:p>
        </p:txBody>
      </p:sp>
      <p:sp>
        <p:nvSpPr>
          <p:cNvPr id="112" name="object 37">
            <a:extLst>
              <a:ext uri="{FF2B5EF4-FFF2-40B4-BE49-F238E27FC236}">
                <a16:creationId xmlns:a16="http://schemas.microsoft.com/office/drawing/2014/main" id="{D37C5E18-C1FA-F030-08D4-3CB5577046BA}"/>
              </a:ext>
            </a:extLst>
          </p:cNvPr>
          <p:cNvSpPr txBox="1"/>
          <p:nvPr/>
        </p:nvSpPr>
        <p:spPr>
          <a:xfrm>
            <a:off x="6384211" y="3568353"/>
            <a:ext cx="77522" cy="385349"/>
          </a:xfrm>
          <a:prstGeom prst="rect">
            <a:avLst/>
          </a:prstGeom>
        </p:spPr>
        <p:txBody>
          <a:bodyPr vert="eaVert" wrap="square" lIns="0" tIns="0" rIns="0" bIns="0" rtlCol="0">
            <a:spAutoFit/>
          </a:bodyPr>
          <a:lstStyle/>
          <a:p>
            <a:pPr marL="12700">
              <a:lnSpc>
                <a:spcPct val="70000"/>
              </a:lnSpc>
            </a:pPr>
            <a:r>
              <a:rPr lang="ja-JP" altLang="en-US" sz="650" b="1" spc="-5" dirty="0">
                <a:solidFill>
                  <a:srgbClr val="FF0000"/>
                </a:solidFill>
                <a:latin typeface="Meiryo UI"/>
                <a:cs typeface="Meiryo UI"/>
              </a:rPr>
              <a:t>事業開始</a:t>
            </a:r>
            <a:endParaRPr sz="650" dirty="0">
              <a:latin typeface="Meiryo UI"/>
              <a:cs typeface="Meiryo UI"/>
            </a:endParaRPr>
          </a:p>
        </p:txBody>
      </p:sp>
      <p:sp>
        <p:nvSpPr>
          <p:cNvPr id="113" name="object 40">
            <a:extLst>
              <a:ext uri="{FF2B5EF4-FFF2-40B4-BE49-F238E27FC236}">
                <a16:creationId xmlns:a16="http://schemas.microsoft.com/office/drawing/2014/main" id="{ABBB9900-B550-F1C5-EE6F-D5E7E5F89F31}"/>
              </a:ext>
            </a:extLst>
          </p:cNvPr>
          <p:cNvSpPr txBox="1"/>
          <p:nvPr/>
        </p:nvSpPr>
        <p:spPr>
          <a:xfrm>
            <a:off x="3259176" y="3566745"/>
            <a:ext cx="359237" cy="11413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ja-JP" altLang="en-US" sz="650" b="1" spc="-25" dirty="0">
                <a:solidFill>
                  <a:srgbClr val="001F5F"/>
                </a:solidFill>
                <a:latin typeface="Meiryo UI"/>
                <a:cs typeface="Meiryo UI"/>
              </a:rPr>
              <a:t>申請受付</a:t>
            </a:r>
            <a:endParaRPr sz="650" dirty="0">
              <a:latin typeface="Meiryo UI"/>
              <a:cs typeface="Meiryo UI"/>
            </a:endParaRPr>
          </a:p>
        </p:txBody>
      </p:sp>
      <p:sp>
        <p:nvSpPr>
          <p:cNvPr id="117" name="object 38">
            <a:extLst>
              <a:ext uri="{FF2B5EF4-FFF2-40B4-BE49-F238E27FC236}">
                <a16:creationId xmlns:a16="http://schemas.microsoft.com/office/drawing/2014/main" id="{4295053A-9893-B297-9976-883186673514}"/>
              </a:ext>
            </a:extLst>
          </p:cNvPr>
          <p:cNvSpPr txBox="1"/>
          <p:nvPr/>
        </p:nvSpPr>
        <p:spPr>
          <a:xfrm>
            <a:off x="5867400" y="3527525"/>
            <a:ext cx="551935" cy="11413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ja-JP" altLang="en-US" sz="650" b="1" spc="-15" dirty="0">
                <a:solidFill>
                  <a:srgbClr val="001F5F"/>
                </a:solidFill>
                <a:latin typeface="Meiryo UI"/>
                <a:cs typeface="Meiryo UI"/>
              </a:rPr>
              <a:t>各種事務手続</a:t>
            </a:r>
            <a:endParaRPr sz="650" dirty="0">
              <a:latin typeface="Meiryo UI"/>
              <a:cs typeface="Meiryo UI"/>
            </a:endParaRPr>
          </a:p>
        </p:txBody>
      </p:sp>
      <p:sp>
        <p:nvSpPr>
          <p:cNvPr id="118" name="矢印: 右 117">
            <a:extLst>
              <a:ext uri="{FF2B5EF4-FFF2-40B4-BE49-F238E27FC236}">
                <a16:creationId xmlns:a16="http://schemas.microsoft.com/office/drawing/2014/main" id="{B6BB5FEA-E2B6-5DFA-4AD8-124EF02A0700}"/>
              </a:ext>
            </a:extLst>
          </p:cNvPr>
          <p:cNvSpPr/>
          <p:nvPr/>
        </p:nvSpPr>
        <p:spPr>
          <a:xfrm>
            <a:off x="5903472" y="3673768"/>
            <a:ext cx="387474" cy="180000"/>
          </a:xfrm>
          <a:prstGeom prst="rightArrow">
            <a:avLst>
              <a:gd name="adj1" fmla="val 50000"/>
              <a:gd name="adj2" fmla="val 134248"/>
            </a:avLst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32" name="グループ化 31">
            <a:extLst>
              <a:ext uri="{FF2B5EF4-FFF2-40B4-BE49-F238E27FC236}">
                <a16:creationId xmlns:a16="http://schemas.microsoft.com/office/drawing/2014/main" id="{B109B113-8D19-368B-F182-0B1CE7768B63}"/>
              </a:ext>
            </a:extLst>
          </p:cNvPr>
          <p:cNvGrpSpPr/>
          <p:nvPr/>
        </p:nvGrpSpPr>
        <p:grpSpPr>
          <a:xfrm>
            <a:off x="211445" y="4261219"/>
            <a:ext cx="1704509" cy="333106"/>
            <a:chOff x="46482" y="3934094"/>
            <a:chExt cx="1843249" cy="333106"/>
          </a:xfrm>
        </p:grpSpPr>
        <p:sp>
          <p:nvSpPr>
            <p:cNvPr id="43" name="object 34">
              <a:extLst>
                <a:ext uri="{FF2B5EF4-FFF2-40B4-BE49-F238E27FC236}">
                  <a16:creationId xmlns:a16="http://schemas.microsoft.com/office/drawing/2014/main" id="{41676F7F-4FB9-43C6-9359-5CCE023C3BC2}"/>
                </a:ext>
              </a:extLst>
            </p:cNvPr>
            <p:cNvSpPr/>
            <p:nvPr/>
          </p:nvSpPr>
          <p:spPr>
            <a:xfrm>
              <a:off x="46482" y="3934094"/>
              <a:ext cx="1832071" cy="333106"/>
            </a:xfrm>
            <a:custGeom>
              <a:avLst/>
              <a:gdLst/>
              <a:ahLst/>
              <a:cxnLst/>
              <a:rect l="l" t="t" r="r" b="b"/>
              <a:pathLst>
                <a:path w="1871980" h="327660">
                  <a:moveTo>
                    <a:pt x="1871472" y="54102"/>
                  </a:moveTo>
                  <a:lnTo>
                    <a:pt x="1867179" y="33121"/>
                  </a:lnTo>
                  <a:lnTo>
                    <a:pt x="1855470" y="15913"/>
                  </a:lnTo>
                  <a:lnTo>
                    <a:pt x="1838032" y="4279"/>
                  </a:lnTo>
                  <a:lnTo>
                    <a:pt x="1816608" y="0"/>
                  </a:lnTo>
                  <a:lnTo>
                    <a:pt x="54864" y="0"/>
                  </a:lnTo>
                  <a:lnTo>
                    <a:pt x="33426" y="4279"/>
                  </a:lnTo>
                  <a:lnTo>
                    <a:pt x="16002" y="15913"/>
                  </a:lnTo>
                  <a:lnTo>
                    <a:pt x="4279" y="33121"/>
                  </a:lnTo>
                  <a:lnTo>
                    <a:pt x="0" y="54102"/>
                  </a:lnTo>
                  <a:lnTo>
                    <a:pt x="0" y="272796"/>
                  </a:lnTo>
                  <a:lnTo>
                    <a:pt x="4279" y="293916"/>
                  </a:lnTo>
                  <a:lnTo>
                    <a:pt x="16002" y="311378"/>
                  </a:lnTo>
                  <a:lnTo>
                    <a:pt x="33426" y="323278"/>
                  </a:lnTo>
                  <a:lnTo>
                    <a:pt x="54864" y="327660"/>
                  </a:lnTo>
                  <a:lnTo>
                    <a:pt x="1816608" y="327660"/>
                  </a:lnTo>
                  <a:lnTo>
                    <a:pt x="1838032" y="323278"/>
                  </a:lnTo>
                  <a:lnTo>
                    <a:pt x="1855470" y="311378"/>
                  </a:lnTo>
                  <a:lnTo>
                    <a:pt x="1867179" y="293916"/>
                  </a:lnTo>
                  <a:lnTo>
                    <a:pt x="1871472" y="272796"/>
                  </a:lnTo>
                  <a:lnTo>
                    <a:pt x="1871472" y="54102"/>
                  </a:lnTo>
                  <a:close/>
                </a:path>
              </a:pathLst>
            </a:custGeom>
            <a:solidFill>
              <a:srgbClr val="FFFFCC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44" name="object 35">
              <a:extLst>
                <a:ext uri="{FF2B5EF4-FFF2-40B4-BE49-F238E27FC236}">
                  <a16:creationId xmlns:a16="http://schemas.microsoft.com/office/drawing/2014/main" id="{5525B7F2-4756-84B3-D27C-F28F98F63333}"/>
                </a:ext>
              </a:extLst>
            </p:cNvPr>
            <p:cNvSpPr txBox="1"/>
            <p:nvPr/>
          </p:nvSpPr>
          <p:spPr>
            <a:xfrm>
              <a:off x="62136" y="3969522"/>
              <a:ext cx="1827595" cy="262251"/>
            </a:xfrm>
            <a:prstGeom prst="rect">
              <a:avLst/>
            </a:prstGeom>
          </p:spPr>
          <p:txBody>
            <a:bodyPr vert="horz" wrap="square" lIns="0" tIns="15875" rIns="0" bIns="0" rtlCol="0">
              <a:spAutoFit/>
            </a:bodyPr>
            <a:lstStyle/>
            <a:p>
              <a:pPr marL="85725" indent="-73025">
                <a:lnSpc>
                  <a:spcPct val="100000"/>
                </a:lnSpc>
                <a:spcBef>
                  <a:spcPts val="125"/>
                </a:spcBef>
              </a:pPr>
              <a:r>
                <a:rPr lang="ja-JP" altLang="en-US" sz="800" dirty="0">
                  <a:latin typeface="Meiryo UI"/>
                  <a:cs typeface="Meiryo UI"/>
                </a:rPr>
                <a:t>国際共同研究　ドイツとの国際共同研究プログラム</a:t>
              </a:r>
              <a:r>
                <a:rPr lang="ja-JP" altLang="en-US" sz="700" dirty="0">
                  <a:latin typeface="Meiryo UI"/>
                  <a:cs typeface="Meiryo UI"/>
                </a:rPr>
                <a:t>（</a:t>
              </a:r>
              <a:r>
                <a:rPr lang="en-US" altLang="ja-JP" sz="700" dirty="0">
                  <a:latin typeface="Meiryo UI"/>
                  <a:cs typeface="Meiryo UI"/>
                </a:rPr>
                <a:t>JRP-LEAD with DFG</a:t>
              </a:r>
              <a:r>
                <a:rPr lang="ja-JP" altLang="en-US" sz="700" dirty="0">
                  <a:latin typeface="Meiryo UI"/>
                  <a:cs typeface="Meiryo UI"/>
                </a:rPr>
                <a:t>）</a:t>
              </a:r>
              <a:endParaRPr sz="800" dirty="0">
                <a:latin typeface="Meiryo UI"/>
                <a:cs typeface="Meiryo UI"/>
              </a:endParaRPr>
            </a:p>
          </p:txBody>
        </p:sp>
      </p:grpSp>
      <p:sp>
        <p:nvSpPr>
          <p:cNvPr id="45" name="矢印: 右 44">
            <a:extLst>
              <a:ext uri="{FF2B5EF4-FFF2-40B4-BE49-F238E27FC236}">
                <a16:creationId xmlns:a16="http://schemas.microsoft.com/office/drawing/2014/main" id="{E9522135-09FA-6003-7E26-8D65861734E9}"/>
              </a:ext>
            </a:extLst>
          </p:cNvPr>
          <p:cNvSpPr/>
          <p:nvPr/>
        </p:nvSpPr>
        <p:spPr>
          <a:xfrm>
            <a:off x="2590800" y="4319222"/>
            <a:ext cx="1197445" cy="180000"/>
          </a:xfrm>
          <a:prstGeom prst="rightArrow">
            <a:avLst>
              <a:gd name="adj1" fmla="val 50000"/>
              <a:gd name="adj2" fmla="val 134248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2" name="object 36">
            <a:extLst>
              <a:ext uri="{FF2B5EF4-FFF2-40B4-BE49-F238E27FC236}">
                <a16:creationId xmlns:a16="http://schemas.microsoft.com/office/drawing/2014/main" id="{F7B576AE-9F17-6A66-51FA-7EBB292ED2B1}"/>
              </a:ext>
            </a:extLst>
          </p:cNvPr>
          <p:cNvSpPr txBox="1"/>
          <p:nvPr/>
        </p:nvSpPr>
        <p:spPr>
          <a:xfrm>
            <a:off x="4310141" y="4176822"/>
            <a:ext cx="373624" cy="12636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650" b="1" spc="-15" dirty="0">
                <a:solidFill>
                  <a:srgbClr val="001F5F"/>
                </a:solidFill>
                <a:latin typeface="Meiryo UI"/>
                <a:cs typeface="Meiryo UI"/>
              </a:rPr>
              <a:t>書面審査</a:t>
            </a:r>
            <a:endParaRPr sz="650" dirty="0">
              <a:latin typeface="Meiryo UI"/>
              <a:cs typeface="Meiryo UI"/>
            </a:endParaRPr>
          </a:p>
        </p:txBody>
      </p:sp>
      <p:sp>
        <p:nvSpPr>
          <p:cNvPr id="63" name="object 39">
            <a:extLst>
              <a:ext uri="{FF2B5EF4-FFF2-40B4-BE49-F238E27FC236}">
                <a16:creationId xmlns:a16="http://schemas.microsoft.com/office/drawing/2014/main" id="{F963C0EA-307B-C1CF-8376-C79D3CB40F63}"/>
              </a:ext>
            </a:extLst>
          </p:cNvPr>
          <p:cNvSpPr txBox="1"/>
          <p:nvPr/>
        </p:nvSpPr>
        <p:spPr>
          <a:xfrm>
            <a:off x="6447401" y="4060925"/>
            <a:ext cx="100027" cy="696595"/>
          </a:xfrm>
          <a:prstGeom prst="rect">
            <a:avLst/>
          </a:prstGeom>
        </p:spPr>
        <p:txBody>
          <a:bodyPr vert="eaVert" wrap="square" lIns="0" tIns="0" rIns="0" bIns="0" rtlCol="0">
            <a:spAutoFit/>
          </a:bodyPr>
          <a:lstStyle/>
          <a:p>
            <a:pPr algn="ctr"/>
            <a:r>
              <a:rPr lang="ja-JP" altLang="en-US" sz="650" b="1" dirty="0">
                <a:solidFill>
                  <a:srgbClr val="FF0000"/>
                </a:solidFill>
                <a:latin typeface="Meiryo UI"/>
                <a:cs typeface="Meiryo UI"/>
              </a:rPr>
              <a:t>採否</a:t>
            </a:r>
            <a:r>
              <a:rPr sz="650" b="1" dirty="0" err="1">
                <a:solidFill>
                  <a:srgbClr val="FF0000"/>
                </a:solidFill>
                <a:latin typeface="Meiryo UI"/>
                <a:cs typeface="Meiryo UI"/>
              </a:rPr>
              <a:t>結果通知</a:t>
            </a:r>
            <a:endParaRPr sz="650" dirty="0">
              <a:latin typeface="Meiryo UI"/>
              <a:cs typeface="Meiryo UI"/>
            </a:endParaRPr>
          </a:p>
        </p:txBody>
      </p:sp>
      <p:sp>
        <p:nvSpPr>
          <p:cNvPr id="68" name="矢印: 右 67">
            <a:extLst>
              <a:ext uri="{FF2B5EF4-FFF2-40B4-BE49-F238E27FC236}">
                <a16:creationId xmlns:a16="http://schemas.microsoft.com/office/drawing/2014/main" id="{4AC58333-79FC-20D3-B0AD-D49EF0313495}"/>
              </a:ext>
            </a:extLst>
          </p:cNvPr>
          <p:cNvSpPr/>
          <p:nvPr/>
        </p:nvSpPr>
        <p:spPr>
          <a:xfrm>
            <a:off x="4104824" y="4319222"/>
            <a:ext cx="2304000" cy="180000"/>
          </a:xfrm>
          <a:prstGeom prst="rightArrow">
            <a:avLst>
              <a:gd name="adj1" fmla="val 50000"/>
              <a:gd name="adj2" fmla="val 134248"/>
            </a:avLst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1" name="object 41">
            <a:extLst>
              <a:ext uri="{FF2B5EF4-FFF2-40B4-BE49-F238E27FC236}">
                <a16:creationId xmlns:a16="http://schemas.microsoft.com/office/drawing/2014/main" id="{8B00D34D-CFDE-C95F-3624-60ADCE87186A}"/>
              </a:ext>
            </a:extLst>
          </p:cNvPr>
          <p:cNvSpPr txBox="1"/>
          <p:nvPr/>
        </p:nvSpPr>
        <p:spPr>
          <a:xfrm>
            <a:off x="3863951" y="4312702"/>
            <a:ext cx="77522" cy="193040"/>
          </a:xfrm>
          <a:prstGeom prst="rect">
            <a:avLst/>
          </a:prstGeom>
        </p:spPr>
        <p:txBody>
          <a:bodyPr vert="eaVert" wrap="square" lIns="0" tIns="0" rIns="0" bIns="0" rtlCol="0">
            <a:spAutoFit/>
          </a:bodyPr>
          <a:lstStyle/>
          <a:p>
            <a:pPr marL="12700">
              <a:lnSpc>
                <a:spcPct val="70000"/>
              </a:lnSpc>
            </a:pPr>
            <a:r>
              <a:rPr sz="650" b="1" spc="-5" dirty="0" err="1">
                <a:solidFill>
                  <a:srgbClr val="FF0000"/>
                </a:solidFill>
                <a:latin typeface="Meiryo UI"/>
                <a:cs typeface="Meiryo UI"/>
              </a:rPr>
              <a:t>受</a:t>
            </a:r>
            <a:r>
              <a:rPr sz="650" b="1" dirty="0" err="1">
                <a:solidFill>
                  <a:srgbClr val="FF0000"/>
                </a:solidFill>
                <a:latin typeface="Meiryo UI"/>
                <a:cs typeface="Meiryo UI"/>
              </a:rPr>
              <a:t>付</a:t>
            </a:r>
            <a:endParaRPr sz="650" dirty="0">
              <a:latin typeface="Meiryo UI"/>
              <a:cs typeface="Meiryo UI"/>
            </a:endParaRPr>
          </a:p>
        </p:txBody>
      </p:sp>
      <p:sp>
        <p:nvSpPr>
          <p:cNvPr id="72" name="object 37">
            <a:extLst>
              <a:ext uri="{FF2B5EF4-FFF2-40B4-BE49-F238E27FC236}">
                <a16:creationId xmlns:a16="http://schemas.microsoft.com/office/drawing/2014/main" id="{3A2D66CA-FBB3-5CA2-86B3-EA7A29047566}"/>
              </a:ext>
            </a:extLst>
          </p:cNvPr>
          <p:cNvSpPr txBox="1"/>
          <p:nvPr/>
        </p:nvSpPr>
        <p:spPr>
          <a:xfrm>
            <a:off x="7467600" y="4216548"/>
            <a:ext cx="77522" cy="385349"/>
          </a:xfrm>
          <a:prstGeom prst="rect">
            <a:avLst/>
          </a:prstGeom>
        </p:spPr>
        <p:txBody>
          <a:bodyPr vert="eaVert" wrap="square" lIns="0" tIns="0" rIns="0" bIns="0" rtlCol="0">
            <a:spAutoFit/>
          </a:bodyPr>
          <a:lstStyle/>
          <a:p>
            <a:pPr marL="12700">
              <a:lnSpc>
                <a:spcPct val="70000"/>
              </a:lnSpc>
            </a:pPr>
            <a:r>
              <a:rPr lang="ja-JP" altLang="en-US" sz="650" b="1" spc="-5" dirty="0">
                <a:solidFill>
                  <a:srgbClr val="FF0000"/>
                </a:solidFill>
                <a:latin typeface="Meiryo UI"/>
                <a:cs typeface="Meiryo UI"/>
              </a:rPr>
              <a:t>事業開始</a:t>
            </a:r>
            <a:endParaRPr sz="650" dirty="0">
              <a:latin typeface="Meiryo UI"/>
              <a:cs typeface="Meiryo UI"/>
            </a:endParaRPr>
          </a:p>
        </p:txBody>
      </p:sp>
      <p:sp>
        <p:nvSpPr>
          <p:cNvPr id="75" name="object 40">
            <a:extLst>
              <a:ext uri="{FF2B5EF4-FFF2-40B4-BE49-F238E27FC236}">
                <a16:creationId xmlns:a16="http://schemas.microsoft.com/office/drawing/2014/main" id="{06942961-EE0A-9949-0570-83C4DCDCA81C}"/>
              </a:ext>
            </a:extLst>
          </p:cNvPr>
          <p:cNvSpPr txBox="1"/>
          <p:nvPr/>
        </p:nvSpPr>
        <p:spPr>
          <a:xfrm>
            <a:off x="3274443" y="4214940"/>
            <a:ext cx="359237" cy="11413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ja-JP" altLang="en-US" sz="650" b="1" spc="-25" dirty="0">
                <a:solidFill>
                  <a:srgbClr val="001F5F"/>
                </a:solidFill>
                <a:latin typeface="Meiryo UI"/>
                <a:cs typeface="Meiryo UI"/>
              </a:rPr>
              <a:t>申請受付</a:t>
            </a:r>
            <a:endParaRPr sz="650" dirty="0">
              <a:latin typeface="Meiryo UI"/>
              <a:cs typeface="Meiryo UI"/>
            </a:endParaRPr>
          </a:p>
        </p:txBody>
      </p:sp>
      <p:sp>
        <p:nvSpPr>
          <p:cNvPr id="76" name="object 38">
            <a:extLst>
              <a:ext uri="{FF2B5EF4-FFF2-40B4-BE49-F238E27FC236}">
                <a16:creationId xmlns:a16="http://schemas.microsoft.com/office/drawing/2014/main" id="{7E024D9F-D44E-3599-F63C-7732503162C7}"/>
              </a:ext>
            </a:extLst>
          </p:cNvPr>
          <p:cNvSpPr txBox="1"/>
          <p:nvPr/>
        </p:nvSpPr>
        <p:spPr>
          <a:xfrm>
            <a:off x="6694684" y="4189052"/>
            <a:ext cx="551935" cy="11413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ja-JP" altLang="en-US" sz="650" b="1" spc="-15" dirty="0">
                <a:solidFill>
                  <a:srgbClr val="001F5F"/>
                </a:solidFill>
                <a:latin typeface="Meiryo UI"/>
                <a:cs typeface="Meiryo UI"/>
              </a:rPr>
              <a:t>各種事務手続</a:t>
            </a:r>
            <a:endParaRPr sz="650" dirty="0">
              <a:latin typeface="Meiryo UI"/>
              <a:cs typeface="Meiryo UI"/>
            </a:endParaRPr>
          </a:p>
        </p:txBody>
      </p:sp>
      <p:sp>
        <p:nvSpPr>
          <p:cNvPr id="78" name="矢印: 右 77">
            <a:extLst>
              <a:ext uri="{FF2B5EF4-FFF2-40B4-BE49-F238E27FC236}">
                <a16:creationId xmlns:a16="http://schemas.microsoft.com/office/drawing/2014/main" id="{6BB5A5EA-07DD-368B-22E9-DD6EDBE485E5}"/>
              </a:ext>
            </a:extLst>
          </p:cNvPr>
          <p:cNvSpPr/>
          <p:nvPr/>
        </p:nvSpPr>
        <p:spPr>
          <a:xfrm>
            <a:off x="6627536" y="4319222"/>
            <a:ext cx="768300" cy="180000"/>
          </a:xfrm>
          <a:prstGeom prst="rightArrow">
            <a:avLst>
              <a:gd name="adj1" fmla="val 50000"/>
              <a:gd name="adj2" fmla="val 134248"/>
            </a:avLst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9" name="object 36">
            <a:extLst>
              <a:ext uri="{FF2B5EF4-FFF2-40B4-BE49-F238E27FC236}">
                <a16:creationId xmlns:a16="http://schemas.microsoft.com/office/drawing/2014/main" id="{EDB7C32E-A231-90F3-5722-8A575FA16E6C}"/>
              </a:ext>
            </a:extLst>
          </p:cNvPr>
          <p:cNvSpPr txBox="1"/>
          <p:nvPr/>
        </p:nvSpPr>
        <p:spPr>
          <a:xfrm>
            <a:off x="3062483" y="4920870"/>
            <a:ext cx="815466" cy="137217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vert="horz" wrap="square" lIns="0" tIns="1397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10"/>
              </a:spcBef>
            </a:pPr>
            <a:r>
              <a:rPr lang="ja-JP" altLang="en-US" sz="800" b="1" spc="-15" dirty="0">
                <a:solidFill>
                  <a:srgbClr val="FF0000"/>
                </a:solidFill>
                <a:latin typeface="Meiryo UI"/>
                <a:cs typeface="Meiryo UI"/>
              </a:rPr>
              <a:t>（未定）</a:t>
            </a:r>
            <a:endParaRPr sz="800" dirty="0">
              <a:solidFill>
                <a:srgbClr val="FF0000"/>
              </a:solidFill>
              <a:latin typeface="Meiryo UI"/>
              <a:cs typeface="Meiryo UI"/>
            </a:endParaRPr>
          </a:p>
        </p:txBody>
      </p:sp>
      <p:sp>
        <p:nvSpPr>
          <p:cNvPr id="95" name="object 40">
            <a:extLst>
              <a:ext uri="{FF2B5EF4-FFF2-40B4-BE49-F238E27FC236}">
                <a16:creationId xmlns:a16="http://schemas.microsoft.com/office/drawing/2014/main" id="{A370D95D-1405-8497-6A18-0DFDF4846282}"/>
              </a:ext>
            </a:extLst>
          </p:cNvPr>
          <p:cNvSpPr txBox="1"/>
          <p:nvPr/>
        </p:nvSpPr>
        <p:spPr>
          <a:xfrm>
            <a:off x="3805065" y="4555830"/>
            <a:ext cx="769748" cy="1292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70000"/>
              </a:lnSpc>
            </a:pPr>
            <a:r>
              <a:rPr lang="ja-JP" altLang="en-US" sz="1200" b="1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〆</a:t>
            </a:r>
            <a:endParaRPr sz="1200" dirty="0">
              <a:solidFill>
                <a:srgbClr val="FF0000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96" name="object 40">
            <a:extLst>
              <a:ext uri="{FF2B5EF4-FFF2-40B4-BE49-F238E27FC236}">
                <a16:creationId xmlns:a16="http://schemas.microsoft.com/office/drawing/2014/main" id="{74B22D7E-0794-6BF6-07E8-890A734F4716}"/>
              </a:ext>
            </a:extLst>
          </p:cNvPr>
          <p:cNvSpPr txBox="1"/>
          <p:nvPr/>
        </p:nvSpPr>
        <p:spPr>
          <a:xfrm>
            <a:off x="3802252" y="3915750"/>
            <a:ext cx="769748" cy="1292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70000"/>
              </a:lnSpc>
            </a:pPr>
            <a:r>
              <a:rPr lang="ja-JP" altLang="en-US" sz="1200" b="1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〆</a:t>
            </a:r>
            <a:endParaRPr sz="1200" dirty="0">
              <a:solidFill>
                <a:srgbClr val="FF0000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99" name="object 40">
            <a:extLst>
              <a:ext uri="{FF2B5EF4-FFF2-40B4-BE49-F238E27FC236}">
                <a16:creationId xmlns:a16="http://schemas.microsoft.com/office/drawing/2014/main" id="{ECD8AF7A-FC90-0EF9-231C-7F27AED6A04A}"/>
              </a:ext>
            </a:extLst>
          </p:cNvPr>
          <p:cNvSpPr txBox="1"/>
          <p:nvPr/>
        </p:nvSpPr>
        <p:spPr>
          <a:xfrm>
            <a:off x="4922312" y="2949841"/>
            <a:ext cx="769748" cy="1292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70000"/>
              </a:lnSpc>
            </a:pPr>
            <a:r>
              <a:rPr lang="ja-JP" altLang="en-US" sz="1200" b="1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〆</a:t>
            </a:r>
            <a:endParaRPr sz="1200" dirty="0">
              <a:solidFill>
                <a:srgbClr val="FF0000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00" name="object 40">
            <a:extLst>
              <a:ext uri="{FF2B5EF4-FFF2-40B4-BE49-F238E27FC236}">
                <a16:creationId xmlns:a16="http://schemas.microsoft.com/office/drawing/2014/main" id="{EAEE209E-55C5-E95F-5B30-BD7E654B4DC5}"/>
              </a:ext>
            </a:extLst>
          </p:cNvPr>
          <p:cNvSpPr txBox="1"/>
          <p:nvPr/>
        </p:nvSpPr>
        <p:spPr>
          <a:xfrm>
            <a:off x="4901764" y="2417907"/>
            <a:ext cx="769748" cy="1292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70000"/>
              </a:lnSpc>
            </a:pPr>
            <a:r>
              <a:rPr lang="ja-JP" altLang="en-US" sz="1200" b="1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〆</a:t>
            </a:r>
            <a:endParaRPr sz="1200" dirty="0">
              <a:solidFill>
                <a:srgbClr val="FF0000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03" name="矢印: 右 102">
            <a:extLst>
              <a:ext uri="{FF2B5EF4-FFF2-40B4-BE49-F238E27FC236}">
                <a16:creationId xmlns:a16="http://schemas.microsoft.com/office/drawing/2014/main" id="{86D227A8-6574-CE92-3C05-E5720DF97762}"/>
              </a:ext>
            </a:extLst>
          </p:cNvPr>
          <p:cNvSpPr/>
          <p:nvPr/>
        </p:nvSpPr>
        <p:spPr>
          <a:xfrm>
            <a:off x="4876800" y="6651680"/>
            <a:ext cx="378356" cy="180000"/>
          </a:xfrm>
          <a:prstGeom prst="rightArrow">
            <a:avLst>
              <a:gd name="adj1" fmla="val 50000"/>
              <a:gd name="adj2" fmla="val 108274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05" name="object 41">
            <a:extLst>
              <a:ext uri="{FF2B5EF4-FFF2-40B4-BE49-F238E27FC236}">
                <a16:creationId xmlns:a16="http://schemas.microsoft.com/office/drawing/2014/main" id="{5FA62338-4CEC-FCBC-CF8A-61E6B55BC95A}"/>
              </a:ext>
            </a:extLst>
          </p:cNvPr>
          <p:cNvSpPr txBox="1"/>
          <p:nvPr/>
        </p:nvSpPr>
        <p:spPr>
          <a:xfrm>
            <a:off x="5302363" y="6645160"/>
            <a:ext cx="77522" cy="193040"/>
          </a:xfrm>
          <a:prstGeom prst="rect">
            <a:avLst/>
          </a:prstGeom>
        </p:spPr>
        <p:txBody>
          <a:bodyPr vert="eaVert" wrap="square" lIns="0" tIns="0" rIns="0" bIns="0" rtlCol="0">
            <a:spAutoFit/>
          </a:bodyPr>
          <a:lstStyle/>
          <a:p>
            <a:pPr marL="12700">
              <a:lnSpc>
                <a:spcPct val="70000"/>
              </a:lnSpc>
            </a:pPr>
            <a:r>
              <a:rPr sz="650" b="1" spc="-5" dirty="0" err="1">
                <a:solidFill>
                  <a:srgbClr val="FF0000"/>
                </a:solidFill>
                <a:latin typeface="Meiryo UI"/>
                <a:cs typeface="Meiryo UI"/>
              </a:rPr>
              <a:t>受</a:t>
            </a:r>
            <a:r>
              <a:rPr sz="650" b="1" dirty="0" err="1">
                <a:solidFill>
                  <a:srgbClr val="FF0000"/>
                </a:solidFill>
                <a:latin typeface="Meiryo UI"/>
                <a:cs typeface="Meiryo UI"/>
              </a:rPr>
              <a:t>付</a:t>
            </a:r>
            <a:endParaRPr sz="650" dirty="0">
              <a:latin typeface="Meiryo UI"/>
              <a:cs typeface="Meiryo UI"/>
            </a:endParaRPr>
          </a:p>
        </p:txBody>
      </p:sp>
      <p:sp>
        <p:nvSpPr>
          <p:cNvPr id="111" name="矢印: 右 110">
            <a:extLst>
              <a:ext uri="{FF2B5EF4-FFF2-40B4-BE49-F238E27FC236}">
                <a16:creationId xmlns:a16="http://schemas.microsoft.com/office/drawing/2014/main" id="{A70683C2-998A-9590-0D84-7335377539A1}"/>
              </a:ext>
            </a:extLst>
          </p:cNvPr>
          <p:cNvSpPr/>
          <p:nvPr/>
        </p:nvSpPr>
        <p:spPr>
          <a:xfrm>
            <a:off x="5452135" y="6651680"/>
            <a:ext cx="995266" cy="180000"/>
          </a:xfrm>
          <a:prstGeom prst="rightArrow">
            <a:avLst>
              <a:gd name="adj1" fmla="val 50000"/>
              <a:gd name="adj2" fmla="val 134248"/>
            </a:avLst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28" name="object 39">
            <a:extLst>
              <a:ext uri="{FF2B5EF4-FFF2-40B4-BE49-F238E27FC236}">
                <a16:creationId xmlns:a16="http://schemas.microsoft.com/office/drawing/2014/main" id="{9F1FEF81-25A7-D67A-F814-81DF77D385C0}"/>
              </a:ext>
            </a:extLst>
          </p:cNvPr>
          <p:cNvSpPr txBox="1"/>
          <p:nvPr/>
        </p:nvSpPr>
        <p:spPr>
          <a:xfrm>
            <a:off x="6583730" y="6420369"/>
            <a:ext cx="235464" cy="2000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/>
            <a:r>
              <a:rPr lang="ja-JP" altLang="en-US" sz="650" b="1" dirty="0">
                <a:solidFill>
                  <a:schemeClr val="tx1"/>
                </a:solidFill>
                <a:latin typeface="Meiryo UI"/>
                <a:cs typeface="Meiryo UI"/>
              </a:rPr>
              <a:t>ヒアリング</a:t>
            </a:r>
            <a:endParaRPr sz="650" dirty="0">
              <a:solidFill>
                <a:schemeClr val="tx1"/>
              </a:solidFill>
              <a:latin typeface="Meiryo UI"/>
              <a:cs typeface="Meiryo UI"/>
            </a:endParaRPr>
          </a:p>
        </p:txBody>
      </p:sp>
      <p:sp>
        <p:nvSpPr>
          <p:cNvPr id="129" name="矢印: 右 128">
            <a:extLst>
              <a:ext uri="{FF2B5EF4-FFF2-40B4-BE49-F238E27FC236}">
                <a16:creationId xmlns:a16="http://schemas.microsoft.com/office/drawing/2014/main" id="{A9E57DAE-497E-D77C-2883-10DC34FE777F}"/>
              </a:ext>
            </a:extLst>
          </p:cNvPr>
          <p:cNvSpPr/>
          <p:nvPr/>
        </p:nvSpPr>
        <p:spPr>
          <a:xfrm>
            <a:off x="7059309" y="6651680"/>
            <a:ext cx="332091" cy="180000"/>
          </a:xfrm>
          <a:prstGeom prst="rightArrow">
            <a:avLst>
              <a:gd name="adj1" fmla="val 50000"/>
              <a:gd name="adj2" fmla="val 134248"/>
            </a:avLst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30" name="object 40">
            <a:extLst>
              <a:ext uri="{FF2B5EF4-FFF2-40B4-BE49-F238E27FC236}">
                <a16:creationId xmlns:a16="http://schemas.microsoft.com/office/drawing/2014/main" id="{AD1C865E-9C39-B61C-B2F4-4C2A93BEA63B}"/>
              </a:ext>
            </a:extLst>
          </p:cNvPr>
          <p:cNvSpPr txBox="1"/>
          <p:nvPr/>
        </p:nvSpPr>
        <p:spPr>
          <a:xfrm>
            <a:off x="5290459" y="6883831"/>
            <a:ext cx="769748" cy="1292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70000"/>
              </a:lnSpc>
            </a:pPr>
            <a:r>
              <a:rPr lang="ja-JP" altLang="en-US" sz="1200" b="1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〆</a:t>
            </a:r>
            <a:endParaRPr sz="1200" dirty="0">
              <a:solidFill>
                <a:srgbClr val="FF0000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31" name="object 37">
            <a:extLst>
              <a:ext uri="{FF2B5EF4-FFF2-40B4-BE49-F238E27FC236}">
                <a16:creationId xmlns:a16="http://schemas.microsoft.com/office/drawing/2014/main" id="{4BE864E0-C997-7A3C-C85E-B12E1A603A2C}"/>
              </a:ext>
            </a:extLst>
          </p:cNvPr>
          <p:cNvSpPr txBox="1"/>
          <p:nvPr/>
        </p:nvSpPr>
        <p:spPr>
          <a:xfrm>
            <a:off x="7478694" y="6549006"/>
            <a:ext cx="77522" cy="385349"/>
          </a:xfrm>
          <a:prstGeom prst="rect">
            <a:avLst/>
          </a:prstGeom>
        </p:spPr>
        <p:txBody>
          <a:bodyPr vert="eaVert" wrap="square" lIns="0" tIns="0" rIns="0" bIns="0" rtlCol="0">
            <a:spAutoFit/>
          </a:bodyPr>
          <a:lstStyle/>
          <a:p>
            <a:pPr marL="12700">
              <a:lnSpc>
                <a:spcPct val="70000"/>
              </a:lnSpc>
            </a:pPr>
            <a:r>
              <a:rPr lang="ja-JP" altLang="en-US" sz="650" b="1" spc="-5" dirty="0">
                <a:solidFill>
                  <a:srgbClr val="FF0000"/>
                </a:solidFill>
                <a:latin typeface="Meiryo UI"/>
                <a:cs typeface="Meiryo UI"/>
              </a:rPr>
              <a:t>事業開始</a:t>
            </a:r>
            <a:endParaRPr sz="650" dirty="0">
              <a:latin typeface="Meiryo UI"/>
              <a:cs typeface="Meiryo UI"/>
            </a:endParaRPr>
          </a:p>
        </p:txBody>
      </p:sp>
      <p:sp>
        <p:nvSpPr>
          <p:cNvPr id="132" name="object 39">
            <a:extLst>
              <a:ext uri="{FF2B5EF4-FFF2-40B4-BE49-F238E27FC236}">
                <a16:creationId xmlns:a16="http://schemas.microsoft.com/office/drawing/2014/main" id="{0A17FBA5-7CEC-546C-D927-6BAC2C2A9769}"/>
              </a:ext>
            </a:extLst>
          </p:cNvPr>
          <p:cNvSpPr txBox="1"/>
          <p:nvPr/>
        </p:nvSpPr>
        <p:spPr>
          <a:xfrm>
            <a:off x="6885212" y="6393383"/>
            <a:ext cx="100027" cy="696595"/>
          </a:xfrm>
          <a:prstGeom prst="rect">
            <a:avLst/>
          </a:prstGeom>
        </p:spPr>
        <p:txBody>
          <a:bodyPr vert="eaVert" wrap="square" lIns="0" tIns="0" rIns="0" bIns="0" rtlCol="0">
            <a:spAutoFit/>
          </a:bodyPr>
          <a:lstStyle/>
          <a:p>
            <a:pPr algn="ctr"/>
            <a:r>
              <a:rPr lang="ja-JP" altLang="en-US" sz="650" b="1" dirty="0">
                <a:solidFill>
                  <a:srgbClr val="FF0000"/>
                </a:solidFill>
                <a:latin typeface="Meiryo UI"/>
                <a:cs typeface="Meiryo UI"/>
              </a:rPr>
              <a:t>採否</a:t>
            </a:r>
            <a:r>
              <a:rPr sz="650" b="1" dirty="0" err="1">
                <a:solidFill>
                  <a:srgbClr val="FF0000"/>
                </a:solidFill>
                <a:latin typeface="Meiryo UI"/>
                <a:cs typeface="Meiryo UI"/>
              </a:rPr>
              <a:t>結果通知</a:t>
            </a:r>
            <a:endParaRPr sz="650" dirty="0">
              <a:latin typeface="Meiryo UI"/>
              <a:cs typeface="Meiryo UI"/>
            </a:endParaRPr>
          </a:p>
        </p:txBody>
      </p:sp>
      <p:sp>
        <p:nvSpPr>
          <p:cNvPr id="133" name="object 38">
            <a:extLst>
              <a:ext uri="{FF2B5EF4-FFF2-40B4-BE49-F238E27FC236}">
                <a16:creationId xmlns:a16="http://schemas.microsoft.com/office/drawing/2014/main" id="{0F28CF93-A5D9-F83A-60A6-344598761E53}"/>
              </a:ext>
            </a:extLst>
          </p:cNvPr>
          <p:cNvSpPr txBox="1"/>
          <p:nvPr/>
        </p:nvSpPr>
        <p:spPr>
          <a:xfrm>
            <a:off x="7095277" y="6389841"/>
            <a:ext cx="301384" cy="214161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ja-JP" altLang="en-US" sz="650" b="1" spc="-15" dirty="0">
                <a:solidFill>
                  <a:srgbClr val="001F5F"/>
                </a:solidFill>
                <a:latin typeface="Meiryo UI"/>
                <a:cs typeface="Meiryo UI"/>
              </a:rPr>
              <a:t>各種事務手続</a:t>
            </a:r>
            <a:endParaRPr sz="650" dirty="0">
              <a:latin typeface="Meiryo UI"/>
              <a:cs typeface="Meiryo UI"/>
            </a:endParaRPr>
          </a:p>
        </p:txBody>
      </p:sp>
      <p:grpSp>
        <p:nvGrpSpPr>
          <p:cNvPr id="64" name="グループ化 63">
            <a:extLst>
              <a:ext uri="{FF2B5EF4-FFF2-40B4-BE49-F238E27FC236}">
                <a16:creationId xmlns:a16="http://schemas.microsoft.com/office/drawing/2014/main" id="{DB16692F-D7A6-182F-8ACD-D40C53B45C38}"/>
              </a:ext>
            </a:extLst>
          </p:cNvPr>
          <p:cNvGrpSpPr/>
          <p:nvPr/>
        </p:nvGrpSpPr>
        <p:grpSpPr>
          <a:xfrm>
            <a:off x="2082739" y="5460831"/>
            <a:ext cx="2717861" cy="806549"/>
            <a:chOff x="2082739" y="5021382"/>
            <a:chExt cx="2717861" cy="806549"/>
          </a:xfrm>
        </p:grpSpPr>
        <p:sp>
          <p:nvSpPr>
            <p:cNvPr id="80" name="矢印: 右 79">
              <a:extLst>
                <a:ext uri="{FF2B5EF4-FFF2-40B4-BE49-F238E27FC236}">
                  <a16:creationId xmlns:a16="http://schemas.microsoft.com/office/drawing/2014/main" id="{495E9DA5-E08E-88D4-A2A7-D389B93E533F}"/>
                </a:ext>
              </a:extLst>
            </p:cNvPr>
            <p:cNvSpPr/>
            <p:nvPr/>
          </p:nvSpPr>
          <p:spPr>
            <a:xfrm>
              <a:off x="2119160" y="5279679"/>
              <a:ext cx="319240" cy="180000"/>
            </a:xfrm>
            <a:prstGeom prst="rightArrow">
              <a:avLst>
                <a:gd name="adj1" fmla="val 50000"/>
                <a:gd name="adj2" fmla="val 108274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1" name="object 40">
              <a:extLst>
                <a:ext uri="{FF2B5EF4-FFF2-40B4-BE49-F238E27FC236}">
                  <a16:creationId xmlns:a16="http://schemas.microsoft.com/office/drawing/2014/main" id="{6317912F-A968-93D1-8857-083DC2AF13B9}"/>
                </a:ext>
              </a:extLst>
            </p:cNvPr>
            <p:cNvSpPr txBox="1"/>
            <p:nvPr/>
          </p:nvSpPr>
          <p:spPr>
            <a:xfrm>
              <a:off x="2162224" y="5489377"/>
              <a:ext cx="1532704" cy="338554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1100" b="1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●学内締切</a:t>
              </a:r>
              <a:r>
                <a:rPr lang="en-US" altLang="ja-JP" sz="1100" b="1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2026/1/29</a:t>
              </a:r>
              <a:endParaRPr lang="ja-JP" altLang="en-US" sz="1100" b="1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  <a:p>
              <a:pPr marL="180975" indent="85725"/>
              <a:r>
                <a:rPr lang="ja-JP" altLang="en-US" sz="1100" b="1" dirty="0">
                  <a:solidFill>
                    <a:srgbClr val="FF0000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〆</a:t>
              </a:r>
              <a:r>
                <a:rPr lang="en-US" altLang="ja-JP" sz="1100" dirty="0">
                  <a:solidFill>
                    <a:srgbClr val="FF0000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2026/2/12</a:t>
              </a:r>
            </a:p>
          </p:txBody>
        </p:sp>
        <p:sp>
          <p:nvSpPr>
            <p:cNvPr id="83" name="object 41">
              <a:extLst>
                <a:ext uri="{FF2B5EF4-FFF2-40B4-BE49-F238E27FC236}">
                  <a16:creationId xmlns:a16="http://schemas.microsoft.com/office/drawing/2014/main" id="{D28ABD1E-AF0D-03A3-A10A-E9E07FDD51B9}"/>
                </a:ext>
              </a:extLst>
            </p:cNvPr>
            <p:cNvSpPr txBox="1"/>
            <p:nvPr/>
          </p:nvSpPr>
          <p:spPr>
            <a:xfrm>
              <a:off x="2469185" y="5273159"/>
              <a:ext cx="77522" cy="193040"/>
            </a:xfrm>
            <a:prstGeom prst="rect">
              <a:avLst/>
            </a:prstGeom>
          </p:spPr>
          <p:txBody>
            <a:bodyPr vert="eaVert" wrap="square" lIns="0" tIns="0" rIns="0" bIns="0" rtlCol="0">
              <a:spAutoFit/>
            </a:bodyPr>
            <a:lstStyle/>
            <a:p>
              <a:pPr marL="12700">
                <a:lnSpc>
                  <a:spcPct val="70000"/>
                </a:lnSpc>
              </a:pPr>
              <a:r>
                <a:rPr sz="650" b="1" spc="-5" dirty="0" err="1">
                  <a:solidFill>
                    <a:srgbClr val="FF0000"/>
                  </a:solidFill>
                  <a:latin typeface="Meiryo UI"/>
                  <a:cs typeface="Meiryo UI"/>
                </a:rPr>
                <a:t>受</a:t>
              </a:r>
              <a:r>
                <a:rPr sz="650" b="1" dirty="0" err="1">
                  <a:solidFill>
                    <a:srgbClr val="FF0000"/>
                  </a:solidFill>
                  <a:latin typeface="Meiryo UI"/>
                  <a:cs typeface="Meiryo UI"/>
                </a:rPr>
                <a:t>付</a:t>
              </a:r>
              <a:endParaRPr sz="650" dirty="0">
                <a:latin typeface="Meiryo UI"/>
                <a:cs typeface="Meiryo UI"/>
              </a:endParaRPr>
            </a:p>
          </p:txBody>
        </p:sp>
        <p:sp>
          <p:nvSpPr>
            <p:cNvPr id="84" name="object 40">
              <a:extLst>
                <a:ext uri="{FF2B5EF4-FFF2-40B4-BE49-F238E27FC236}">
                  <a16:creationId xmlns:a16="http://schemas.microsoft.com/office/drawing/2014/main" id="{1314FF7F-8F92-68EA-1DC1-C6E61821860C}"/>
                </a:ext>
              </a:extLst>
            </p:cNvPr>
            <p:cNvSpPr txBox="1"/>
            <p:nvPr/>
          </p:nvSpPr>
          <p:spPr>
            <a:xfrm>
              <a:off x="2082739" y="5141665"/>
              <a:ext cx="359237" cy="114134"/>
            </a:xfrm>
            <a:prstGeom prst="rect">
              <a:avLst/>
            </a:prstGeom>
          </p:spPr>
          <p:txBody>
            <a:bodyPr vert="horz" wrap="square" lIns="0" tIns="1397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10"/>
                </a:spcBef>
              </a:pPr>
              <a:r>
                <a:rPr lang="ja-JP" altLang="en-US" sz="650" b="1" spc="-25" dirty="0">
                  <a:solidFill>
                    <a:srgbClr val="001F5F"/>
                  </a:solidFill>
                  <a:latin typeface="Meiryo UI"/>
                  <a:cs typeface="Meiryo UI"/>
                </a:rPr>
                <a:t>申請受付</a:t>
              </a:r>
              <a:endParaRPr sz="650" dirty="0">
                <a:latin typeface="Meiryo UI"/>
                <a:cs typeface="Meiryo UI"/>
              </a:endParaRPr>
            </a:p>
          </p:txBody>
        </p:sp>
        <p:sp>
          <p:nvSpPr>
            <p:cNvPr id="86" name="矢印: 右 85">
              <a:extLst>
                <a:ext uri="{FF2B5EF4-FFF2-40B4-BE49-F238E27FC236}">
                  <a16:creationId xmlns:a16="http://schemas.microsoft.com/office/drawing/2014/main" id="{9B3299A6-6324-5C79-8D1E-C7E52211B5F4}"/>
                </a:ext>
              </a:extLst>
            </p:cNvPr>
            <p:cNvSpPr/>
            <p:nvPr/>
          </p:nvSpPr>
          <p:spPr>
            <a:xfrm>
              <a:off x="2618956" y="5282292"/>
              <a:ext cx="1691185" cy="174775"/>
            </a:xfrm>
            <a:prstGeom prst="rightArrow">
              <a:avLst>
                <a:gd name="adj1" fmla="val 50000"/>
                <a:gd name="adj2" fmla="val 134248"/>
              </a:avLst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8" name="object 39">
              <a:extLst>
                <a:ext uri="{FF2B5EF4-FFF2-40B4-BE49-F238E27FC236}">
                  <a16:creationId xmlns:a16="http://schemas.microsoft.com/office/drawing/2014/main" id="{F2A0DC4C-AFB8-1C68-5552-9252EC05662C}"/>
                </a:ext>
              </a:extLst>
            </p:cNvPr>
            <p:cNvSpPr txBox="1"/>
            <p:nvPr/>
          </p:nvSpPr>
          <p:spPr>
            <a:xfrm>
              <a:off x="4321439" y="5021382"/>
              <a:ext cx="100027" cy="696595"/>
            </a:xfrm>
            <a:prstGeom prst="rect">
              <a:avLst/>
            </a:prstGeom>
          </p:spPr>
          <p:txBody>
            <a:bodyPr vert="eaVert" wrap="square" lIns="0" tIns="0" rIns="0" bIns="0" rtlCol="0">
              <a:spAutoFit/>
            </a:bodyPr>
            <a:lstStyle/>
            <a:p>
              <a:pPr algn="ctr"/>
              <a:r>
                <a:rPr lang="ja-JP" altLang="en-US" sz="650" b="1" dirty="0">
                  <a:solidFill>
                    <a:srgbClr val="FF0000"/>
                  </a:solidFill>
                  <a:latin typeface="Meiryo UI"/>
                  <a:cs typeface="Meiryo UI"/>
                </a:rPr>
                <a:t>採否</a:t>
              </a:r>
              <a:r>
                <a:rPr sz="650" b="1" dirty="0" err="1">
                  <a:solidFill>
                    <a:srgbClr val="FF0000"/>
                  </a:solidFill>
                  <a:latin typeface="Meiryo UI"/>
                  <a:cs typeface="Meiryo UI"/>
                </a:rPr>
                <a:t>結果通知</a:t>
              </a:r>
              <a:endParaRPr sz="650" dirty="0">
                <a:latin typeface="Meiryo UI"/>
                <a:cs typeface="Meiryo UI"/>
              </a:endParaRPr>
            </a:p>
          </p:txBody>
        </p:sp>
        <p:sp>
          <p:nvSpPr>
            <p:cNvPr id="89" name="object 37">
              <a:extLst>
                <a:ext uri="{FF2B5EF4-FFF2-40B4-BE49-F238E27FC236}">
                  <a16:creationId xmlns:a16="http://schemas.microsoft.com/office/drawing/2014/main" id="{10197D5D-D9AC-B132-0CC6-E3566AB81059}"/>
                </a:ext>
              </a:extLst>
            </p:cNvPr>
            <p:cNvSpPr txBox="1"/>
            <p:nvPr/>
          </p:nvSpPr>
          <p:spPr>
            <a:xfrm>
              <a:off x="4723078" y="5177005"/>
              <a:ext cx="77522" cy="385349"/>
            </a:xfrm>
            <a:prstGeom prst="rect">
              <a:avLst/>
            </a:prstGeom>
          </p:spPr>
          <p:txBody>
            <a:bodyPr vert="eaVert" wrap="square" lIns="0" tIns="0" rIns="0" bIns="0" rtlCol="0">
              <a:spAutoFit/>
            </a:bodyPr>
            <a:lstStyle/>
            <a:p>
              <a:pPr marL="12700">
                <a:lnSpc>
                  <a:spcPct val="70000"/>
                </a:lnSpc>
              </a:pPr>
              <a:r>
                <a:rPr lang="ja-JP" altLang="en-US" sz="650" b="1" spc="-5" dirty="0">
                  <a:solidFill>
                    <a:srgbClr val="FF0000"/>
                  </a:solidFill>
                  <a:latin typeface="Meiryo UI"/>
                  <a:cs typeface="Meiryo UI"/>
                </a:rPr>
                <a:t>事業開始</a:t>
              </a:r>
              <a:endParaRPr sz="650" dirty="0">
                <a:latin typeface="Meiryo UI"/>
                <a:cs typeface="Meiryo UI"/>
              </a:endParaRPr>
            </a:p>
          </p:txBody>
        </p:sp>
        <p:sp>
          <p:nvSpPr>
            <p:cNvPr id="90" name="object 38">
              <a:extLst>
                <a:ext uri="{FF2B5EF4-FFF2-40B4-BE49-F238E27FC236}">
                  <a16:creationId xmlns:a16="http://schemas.microsoft.com/office/drawing/2014/main" id="{FEA716D8-4B78-10F8-7AD2-98A686954919}"/>
                </a:ext>
              </a:extLst>
            </p:cNvPr>
            <p:cNvSpPr txBox="1"/>
            <p:nvPr/>
          </p:nvSpPr>
          <p:spPr>
            <a:xfrm>
              <a:off x="4444948" y="5099561"/>
              <a:ext cx="333610" cy="214161"/>
            </a:xfrm>
            <a:prstGeom prst="rect">
              <a:avLst/>
            </a:prstGeom>
          </p:spPr>
          <p:txBody>
            <a:bodyPr vert="horz" wrap="square" lIns="0" tIns="1397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10"/>
                </a:spcBef>
              </a:pPr>
              <a:r>
                <a:rPr lang="ja-JP" altLang="en-US" sz="650" b="1" spc="-15" dirty="0">
                  <a:solidFill>
                    <a:srgbClr val="001F5F"/>
                  </a:solidFill>
                  <a:latin typeface="Meiryo UI"/>
                  <a:cs typeface="Meiryo UI"/>
                </a:rPr>
                <a:t>各種事務手続</a:t>
              </a:r>
              <a:endParaRPr sz="650" dirty="0">
                <a:latin typeface="Meiryo UI"/>
                <a:cs typeface="Meiryo UI"/>
              </a:endParaRPr>
            </a:p>
          </p:txBody>
        </p:sp>
        <p:sp>
          <p:nvSpPr>
            <p:cNvPr id="93" name="矢印: 右 92">
              <a:extLst>
                <a:ext uri="{FF2B5EF4-FFF2-40B4-BE49-F238E27FC236}">
                  <a16:creationId xmlns:a16="http://schemas.microsoft.com/office/drawing/2014/main" id="{66B2B137-AD78-8D16-E864-E06FFBC4E1D2}"/>
                </a:ext>
              </a:extLst>
            </p:cNvPr>
            <p:cNvSpPr/>
            <p:nvPr/>
          </p:nvSpPr>
          <p:spPr>
            <a:xfrm>
              <a:off x="4419600" y="5298598"/>
              <a:ext cx="291891" cy="142163"/>
            </a:xfrm>
            <a:prstGeom prst="rightArrow">
              <a:avLst>
                <a:gd name="adj1" fmla="val 50000"/>
                <a:gd name="adj2" fmla="val 134248"/>
              </a:avLst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4" name="object 36">
              <a:extLst>
                <a:ext uri="{FF2B5EF4-FFF2-40B4-BE49-F238E27FC236}">
                  <a16:creationId xmlns:a16="http://schemas.microsoft.com/office/drawing/2014/main" id="{018E5F89-6E9E-1A94-0FF0-EE4082BF9DDF}"/>
                </a:ext>
              </a:extLst>
            </p:cNvPr>
            <p:cNvSpPr txBox="1"/>
            <p:nvPr/>
          </p:nvSpPr>
          <p:spPr>
            <a:xfrm>
              <a:off x="3180343" y="5108447"/>
              <a:ext cx="373624" cy="126364"/>
            </a:xfrm>
            <a:prstGeom prst="rect">
              <a:avLst/>
            </a:prstGeom>
          </p:spPr>
          <p:txBody>
            <a:bodyPr vert="horz" wrap="square" lIns="0" tIns="1397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10"/>
                </a:spcBef>
              </a:pPr>
              <a:r>
                <a:rPr sz="650" b="1" spc="-15" dirty="0">
                  <a:solidFill>
                    <a:srgbClr val="001F5F"/>
                  </a:solidFill>
                  <a:latin typeface="Meiryo UI"/>
                  <a:cs typeface="Meiryo UI"/>
                </a:rPr>
                <a:t>書面審査</a:t>
              </a:r>
              <a:endParaRPr sz="650" dirty="0">
                <a:latin typeface="Meiryo UI"/>
                <a:cs typeface="Meiryo UI"/>
              </a:endParaRPr>
            </a:p>
          </p:txBody>
        </p:sp>
      </p:grpSp>
      <p:sp>
        <p:nvSpPr>
          <p:cNvPr id="135" name="矢印: 右 134">
            <a:extLst>
              <a:ext uri="{FF2B5EF4-FFF2-40B4-BE49-F238E27FC236}">
                <a16:creationId xmlns:a16="http://schemas.microsoft.com/office/drawing/2014/main" id="{872D0634-232F-2FEB-EB07-1A4318E3D748}"/>
              </a:ext>
            </a:extLst>
          </p:cNvPr>
          <p:cNvSpPr/>
          <p:nvPr/>
        </p:nvSpPr>
        <p:spPr>
          <a:xfrm>
            <a:off x="6531100" y="6651680"/>
            <a:ext cx="356615" cy="180000"/>
          </a:xfrm>
          <a:prstGeom prst="rightArrow">
            <a:avLst>
              <a:gd name="adj1" fmla="val 50000"/>
              <a:gd name="adj2" fmla="val 134248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36" name="object 36">
            <a:extLst>
              <a:ext uri="{FF2B5EF4-FFF2-40B4-BE49-F238E27FC236}">
                <a16:creationId xmlns:a16="http://schemas.microsoft.com/office/drawing/2014/main" id="{7DFF670E-786A-D041-2BE8-9E38319973CE}"/>
              </a:ext>
            </a:extLst>
          </p:cNvPr>
          <p:cNvSpPr txBox="1"/>
          <p:nvPr/>
        </p:nvSpPr>
        <p:spPr>
          <a:xfrm>
            <a:off x="5680588" y="6528813"/>
            <a:ext cx="373624" cy="12636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650" b="1" spc="-15" dirty="0">
                <a:solidFill>
                  <a:srgbClr val="001F5F"/>
                </a:solidFill>
                <a:latin typeface="Meiryo UI"/>
                <a:cs typeface="Meiryo UI"/>
              </a:rPr>
              <a:t>書面審査</a:t>
            </a:r>
            <a:endParaRPr sz="650" dirty="0">
              <a:latin typeface="Meiryo UI"/>
              <a:cs typeface="Meiryo UI"/>
            </a:endParaRPr>
          </a:p>
        </p:txBody>
      </p:sp>
      <p:sp>
        <p:nvSpPr>
          <p:cNvPr id="137" name="object 40">
            <a:extLst>
              <a:ext uri="{FF2B5EF4-FFF2-40B4-BE49-F238E27FC236}">
                <a16:creationId xmlns:a16="http://schemas.microsoft.com/office/drawing/2014/main" id="{FFE6A0FF-58A6-F5C0-30A8-501768786FE6}"/>
              </a:ext>
            </a:extLst>
          </p:cNvPr>
          <p:cNvSpPr txBox="1"/>
          <p:nvPr/>
        </p:nvSpPr>
        <p:spPr>
          <a:xfrm>
            <a:off x="4852218" y="6496922"/>
            <a:ext cx="359237" cy="11413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ja-JP" altLang="en-US" sz="650" b="1" spc="-25" dirty="0">
                <a:solidFill>
                  <a:srgbClr val="001F5F"/>
                </a:solidFill>
                <a:latin typeface="Meiryo UI"/>
                <a:cs typeface="Meiryo UI"/>
              </a:rPr>
              <a:t>申請受付</a:t>
            </a:r>
            <a:endParaRPr sz="650" dirty="0">
              <a:latin typeface="Meiryo UI"/>
              <a:cs typeface="Meiryo UI"/>
            </a:endParaRPr>
          </a:p>
        </p:txBody>
      </p:sp>
      <p:sp>
        <p:nvSpPr>
          <p:cNvPr id="138" name="object 39">
            <a:extLst>
              <a:ext uri="{FF2B5EF4-FFF2-40B4-BE49-F238E27FC236}">
                <a16:creationId xmlns:a16="http://schemas.microsoft.com/office/drawing/2014/main" id="{1415B1DE-D083-3F27-2C0C-ECEB0E101344}"/>
              </a:ext>
            </a:extLst>
          </p:cNvPr>
          <p:cNvSpPr txBox="1"/>
          <p:nvPr/>
        </p:nvSpPr>
        <p:spPr>
          <a:xfrm>
            <a:off x="6431073" y="6346130"/>
            <a:ext cx="100027" cy="791101"/>
          </a:xfrm>
          <a:prstGeom prst="rect">
            <a:avLst/>
          </a:prstGeom>
        </p:spPr>
        <p:txBody>
          <a:bodyPr vert="eaVert" wrap="square" lIns="0" tIns="0" rIns="0" bIns="0" rtlCol="0">
            <a:spAutoFit/>
          </a:bodyPr>
          <a:lstStyle/>
          <a:p>
            <a:pPr algn="ctr"/>
            <a:r>
              <a:rPr lang="ja-JP" altLang="en-US" sz="650" b="1" dirty="0">
                <a:solidFill>
                  <a:srgbClr val="FF0000"/>
                </a:solidFill>
                <a:latin typeface="Meiryo UI"/>
                <a:cs typeface="Meiryo UI"/>
              </a:rPr>
              <a:t>ヒアリング候補通知</a:t>
            </a:r>
            <a:endParaRPr sz="650" dirty="0">
              <a:latin typeface="Meiryo UI"/>
              <a:cs typeface="Meiryo UI"/>
            </a:endParaRPr>
          </a:p>
        </p:txBody>
      </p:sp>
      <p:sp>
        <p:nvSpPr>
          <p:cNvPr id="70" name="正方形/長方形 69">
            <a:extLst>
              <a:ext uri="{FF2B5EF4-FFF2-40B4-BE49-F238E27FC236}">
                <a16:creationId xmlns:a16="http://schemas.microsoft.com/office/drawing/2014/main" id="{99DCE34A-CC83-1228-E90A-6C9B3D2DC20B}"/>
              </a:ext>
            </a:extLst>
          </p:cNvPr>
          <p:cNvSpPr/>
          <p:nvPr/>
        </p:nvSpPr>
        <p:spPr>
          <a:xfrm>
            <a:off x="76200" y="1470143"/>
            <a:ext cx="9935999" cy="5743287"/>
          </a:xfrm>
          <a:prstGeom prst="rect">
            <a:avLst/>
          </a:prstGeom>
          <a:noFill/>
          <a:ln w="19050">
            <a:solidFill>
              <a:srgbClr val="6F2F9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51563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" name="グループ化 46">
            <a:extLst>
              <a:ext uri="{FF2B5EF4-FFF2-40B4-BE49-F238E27FC236}">
                <a16:creationId xmlns:a16="http://schemas.microsoft.com/office/drawing/2014/main" id="{3111AA8B-7A35-80A8-647B-9253A1FA9220}"/>
              </a:ext>
            </a:extLst>
          </p:cNvPr>
          <p:cNvGrpSpPr/>
          <p:nvPr/>
        </p:nvGrpSpPr>
        <p:grpSpPr>
          <a:xfrm>
            <a:off x="1918716" y="1534527"/>
            <a:ext cx="8139684" cy="5628273"/>
            <a:chOff x="1918716" y="1599212"/>
            <a:chExt cx="8139684" cy="5244662"/>
          </a:xfrm>
        </p:grpSpPr>
        <p:sp>
          <p:nvSpPr>
            <p:cNvPr id="4" name="object 4"/>
            <p:cNvSpPr/>
            <p:nvPr/>
          </p:nvSpPr>
          <p:spPr>
            <a:xfrm>
              <a:off x="1918716" y="1599212"/>
              <a:ext cx="0" cy="5244662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286762" y="1599212"/>
              <a:ext cx="0" cy="5244662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654807" y="1599212"/>
              <a:ext cx="0" cy="5244662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022091" y="1599212"/>
              <a:ext cx="0" cy="5244662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3390138" y="1599212"/>
              <a:ext cx="0" cy="5244662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3757421" y="1599212"/>
              <a:ext cx="0" cy="5244662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125467" y="1599212"/>
              <a:ext cx="0" cy="5244662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4493514" y="1599212"/>
              <a:ext cx="0" cy="5244662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860797" y="1599212"/>
              <a:ext cx="0" cy="5244662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5228844" y="1599212"/>
              <a:ext cx="0" cy="5244662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5596127" y="1599212"/>
              <a:ext cx="0" cy="5244662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5964173" y="1599212"/>
              <a:ext cx="0" cy="5244662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6331458" y="1599212"/>
              <a:ext cx="0" cy="5244662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6699504" y="1599212"/>
              <a:ext cx="0" cy="5244662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7067550" y="1599212"/>
              <a:ext cx="0" cy="5244662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434833" y="1599212"/>
              <a:ext cx="0" cy="5244662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7802880" y="1599212"/>
              <a:ext cx="0" cy="5244662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8170164" y="1599212"/>
              <a:ext cx="0" cy="5244662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8538209" y="1599212"/>
              <a:ext cx="0" cy="5244662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8906255" y="1599212"/>
              <a:ext cx="0" cy="5244662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9273540" y="1599212"/>
              <a:ext cx="0" cy="5244662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9641585" y="1599212"/>
              <a:ext cx="0" cy="5244662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 txBox="1"/>
            <p:nvPr/>
          </p:nvSpPr>
          <p:spPr>
            <a:xfrm>
              <a:off x="3061929" y="1718569"/>
              <a:ext cx="4331335" cy="218008"/>
            </a:xfrm>
            <a:prstGeom prst="rect">
              <a:avLst/>
            </a:prstGeom>
          </p:spPr>
          <p:txBody>
            <a:bodyPr vert="horz" wrap="square" lIns="0" tIns="1778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240"/>
                </a:spcBef>
              </a:pPr>
              <a:r>
                <a:rPr sz="1300" dirty="0">
                  <a:latin typeface="游ゴシック"/>
                  <a:cs typeface="游ゴシック"/>
                </a:rPr>
                <a:t>4</a:t>
              </a:r>
              <a:r>
                <a:rPr sz="1300" spc="245" dirty="0">
                  <a:latin typeface="游ゴシック"/>
                  <a:cs typeface="游ゴシック"/>
                </a:rPr>
                <a:t>月 </a:t>
              </a:r>
              <a:r>
                <a:rPr sz="1300" dirty="0">
                  <a:latin typeface="游ゴシック"/>
                  <a:cs typeface="游ゴシック"/>
                </a:rPr>
                <a:t>5</a:t>
              </a:r>
              <a:r>
                <a:rPr sz="1300" spc="245" dirty="0">
                  <a:latin typeface="游ゴシック"/>
                  <a:cs typeface="游ゴシック"/>
                </a:rPr>
                <a:t>月 </a:t>
              </a:r>
              <a:r>
                <a:rPr sz="1300" dirty="0">
                  <a:latin typeface="游ゴシック"/>
                  <a:cs typeface="游ゴシック"/>
                </a:rPr>
                <a:t>6</a:t>
              </a:r>
              <a:r>
                <a:rPr sz="1300" spc="245" dirty="0">
                  <a:latin typeface="游ゴシック"/>
                  <a:cs typeface="游ゴシック"/>
                </a:rPr>
                <a:t>月 </a:t>
              </a:r>
              <a:r>
                <a:rPr sz="1300" dirty="0">
                  <a:latin typeface="游ゴシック"/>
                  <a:cs typeface="游ゴシック"/>
                </a:rPr>
                <a:t>7</a:t>
              </a:r>
              <a:r>
                <a:rPr sz="1300" spc="245" dirty="0">
                  <a:latin typeface="游ゴシック"/>
                  <a:cs typeface="游ゴシック"/>
                </a:rPr>
                <a:t>月 </a:t>
              </a:r>
              <a:r>
                <a:rPr sz="1300" dirty="0">
                  <a:latin typeface="游ゴシック"/>
                  <a:cs typeface="游ゴシック"/>
                </a:rPr>
                <a:t>8</a:t>
              </a:r>
              <a:r>
                <a:rPr sz="1300" spc="245" dirty="0">
                  <a:latin typeface="游ゴシック"/>
                  <a:cs typeface="游ゴシック"/>
                </a:rPr>
                <a:t>月 </a:t>
              </a:r>
              <a:r>
                <a:rPr sz="1300" dirty="0">
                  <a:latin typeface="游ゴシック"/>
                  <a:cs typeface="游ゴシック"/>
                </a:rPr>
                <a:t>9</a:t>
              </a:r>
              <a:r>
                <a:rPr sz="1300" spc="55" dirty="0">
                  <a:latin typeface="游ゴシック"/>
                  <a:cs typeface="游ゴシック"/>
                </a:rPr>
                <a:t>月 </a:t>
              </a:r>
              <a:r>
                <a:rPr sz="1300" dirty="0">
                  <a:latin typeface="游ゴシック"/>
                  <a:cs typeface="游ゴシック"/>
                </a:rPr>
                <a:t>10</a:t>
              </a:r>
              <a:r>
                <a:rPr sz="1300" spc="120" dirty="0">
                  <a:latin typeface="游ゴシック"/>
                  <a:cs typeface="游ゴシック"/>
                </a:rPr>
                <a:t>月</a:t>
              </a:r>
              <a:r>
                <a:rPr sz="1300" dirty="0">
                  <a:latin typeface="游ゴシック"/>
                  <a:cs typeface="游ゴシック"/>
                </a:rPr>
                <a:t>11</a:t>
              </a:r>
              <a:r>
                <a:rPr sz="1300" spc="114" dirty="0">
                  <a:latin typeface="游ゴシック"/>
                  <a:cs typeface="游ゴシック"/>
                </a:rPr>
                <a:t>月</a:t>
              </a:r>
              <a:r>
                <a:rPr sz="1300" dirty="0">
                  <a:latin typeface="游ゴシック"/>
                  <a:cs typeface="游ゴシック"/>
                </a:rPr>
                <a:t>12</a:t>
              </a:r>
              <a:r>
                <a:rPr sz="1300" spc="55" dirty="0">
                  <a:latin typeface="游ゴシック"/>
                  <a:cs typeface="游ゴシック"/>
                </a:rPr>
                <a:t>月 </a:t>
              </a:r>
              <a:r>
                <a:rPr sz="1300" dirty="0">
                  <a:latin typeface="游ゴシック"/>
                  <a:cs typeface="游ゴシック"/>
                </a:rPr>
                <a:t>1</a:t>
              </a:r>
              <a:r>
                <a:rPr sz="1300" spc="245" dirty="0">
                  <a:latin typeface="游ゴシック"/>
                  <a:cs typeface="游ゴシック"/>
                </a:rPr>
                <a:t>月 </a:t>
              </a:r>
              <a:r>
                <a:rPr sz="1300" dirty="0">
                  <a:latin typeface="游ゴシック"/>
                  <a:cs typeface="游ゴシック"/>
                </a:rPr>
                <a:t>2</a:t>
              </a:r>
              <a:r>
                <a:rPr sz="1300" spc="245" dirty="0">
                  <a:latin typeface="游ゴシック"/>
                  <a:cs typeface="游ゴシック"/>
                </a:rPr>
                <a:t>月 </a:t>
              </a:r>
              <a:r>
                <a:rPr sz="1300" dirty="0">
                  <a:latin typeface="游ゴシック"/>
                  <a:cs typeface="游ゴシック"/>
                </a:rPr>
                <a:t>3</a:t>
              </a:r>
              <a:r>
                <a:rPr sz="1300" spc="-50" dirty="0">
                  <a:latin typeface="游ゴシック"/>
                  <a:cs typeface="游ゴシック"/>
                </a:rPr>
                <a:t>月</a:t>
              </a:r>
              <a:endParaRPr sz="1300" dirty="0">
                <a:latin typeface="游ゴシック"/>
                <a:cs typeface="游ゴシック"/>
              </a:endParaRPr>
            </a:p>
          </p:txBody>
        </p:sp>
        <p:sp>
          <p:nvSpPr>
            <p:cNvPr id="33" name="object 33"/>
            <p:cNvSpPr txBox="1"/>
            <p:nvPr/>
          </p:nvSpPr>
          <p:spPr>
            <a:xfrm>
              <a:off x="1944117" y="1718569"/>
              <a:ext cx="1036319" cy="218008"/>
            </a:xfrm>
            <a:prstGeom prst="rect">
              <a:avLst/>
            </a:prstGeom>
          </p:spPr>
          <p:txBody>
            <a:bodyPr vert="horz" wrap="square" lIns="0" tIns="17780" rIns="0" bIns="0" rtlCol="0">
              <a:spAutoFit/>
            </a:bodyPr>
            <a:lstStyle/>
            <a:p>
              <a:pPr marL="27305">
                <a:lnSpc>
                  <a:spcPct val="100000"/>
                </a:lnSpc>
                <a:spcBef>
                  <a:spcPts val="1415"/>
                </a:spcBef>
              </a:pPr>
              <a:r>
                <a:rPr sz="1300" dirty="0">
                  <a:latin typeface="游ゴシック"/>
                  <a:cs typeface="游ゴシック"/>
                </a:rPr>
                <a:t>1</a:t>
              </a:r>
              <a:r>
                <a:rPr sz="1300" spc="240" dirty="0">
                  <a:latin typeface="游ゴシック"/>
                  <a:cs typeface="游ゴシック"/>
                </a:rPr>
                <a:t>月 </a:t>
              </a:r>
              <a:r>
                <a:rPr sz="1300" dirty="0">
                  <a:latin typeface="游ゴシック"/>
                  <a:cs typeface="游ゴシック"/>
                </a:rPr>
                <a:t>2</a:t>
              </a:r>
              <a:r>
                <a:rPr sz="1300" spc="245" dirty="0">
                  <a:latin typeface="游ゴシック"/>
                  <a:cs typeface="游ゴシック"/>
                </a:rPr>
                <a:t>月 </a:t>
              </a:r>
              <a:r>
                <a:rPr sz="1300" dirty="0">
                  <a:latin typeface="游ゴシック"/>
                  <a:cs typeface="游ゴシック"/>
                </a:rPr>
                <a:t>3</a:t>
              </a:r>
              <a:r>
                <a:rPr sz="1300" spc="-50" dirty="0">
                  <a:latin typeface="游ゴシック"/>
                  <a:cs typeface="游ゴシック"/>
                </a:rPr>
                <a:t>月</a:t>
              </a:r>
              <a:endParaRPr sz="1300" dirty="0">
                <a:latin typeface="游ゴシック"/>
                <a:cs typeface="游ゴシック"/>
              </a:endParaRPr>
            </a:p>
          </p:txBody>
        </p:sp>
        <p:sp>
          <p:nvSpPr>
            <p:cNvPr id="42" name="object 31">
              <a:extLst>
                <a:ext uri="{FF2B5EF4-FFF2-40B4-BE49-F238E27FC236}">
                  <a16:creationId xmlns:a16="http://schemas.microsoft.com/office/drawing/2014/main" id="{E2CE786D-FC67-ED7B-2DF3-7623793D02C1}"/>
                </a:ext>
              </a:extLst>
            </p:cNvPr>
            <p:cNvSpPr txBox="1"/>
            <p:nvPr/>
          </p:nvSpPr>
          <p:spPr>
            <a:xfrm>
              <a:off x="7474757" y="1718569"/>
              <a:ext cx="2583643" cy="218008"/>
            </a:xfrm>
            <a:prstGeom prst="rect">
              <a:avLst/>
            </a:prstGeom>
          </p:spPr>
          <p:txBody>
            <a:bodyPr vert="horz" wrap="square" lIns="0" tIns="1778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240"/>
                </a:spcBef>
              </a:pPr>
              <a:r>
                <a:rPr sz="1300" dirty="0">
                  <a:latin typeface="游ゴシック"/>
                  <a:cs typeface="游ゴシック"/>
                </a:rPr>
                <a:t>4</a:t>
              </a:r>
              <a:r>
                <a:rPr sz="1300" spc="245" dirty="0">
                  <a:latin typeface="游ゴシック"/>
                  <a:cs typeface="游ゴシック"/>
                </a:rPr>
                <a:t>月 </a:t>
              </a:r>
              <a:r>
                <a:rPr sz="1300" dirty="0">
                  <a:latin typeface="游ゴシック"/>
                  <a:cs typeface="游ゴシック"/>
                </a:rPr>
                <a:t>5</a:t>
              </a:r>
              <a:r>
                <a:rPr sz="1300" spc="245" dirty="0">
                  <a:latin typeface="游ゴシック"/>
                  <a:cs typeface="游ゴシック"/>
                </a:rPr>
                <a:t>月 </a:t>
              </a:r>
              <a:r>
                <a:rPr sz="1300" dirty="0">
                  <a:latin typeface="游ゴシック"/>
                  <a:cs typeface="游ゴシック"/>
                </a:rPr>
                <a:t>6</a:t>
              </a:r>
              <a:r>
                <a:rPr sz="1300" spc="245" dirty="0">
                  <a:latin typeface="游ゴシック"/>
                  <a:cs typeface="游ゴシック"/>
                </a:rPr>
                <a:t>月 </a:t>
              </a:r>
              <a:r>
                <a:rPr sz="1300" dirty="0">
                  <a:latin typeface="游ゴシック"/>
                  <a:cs typeface="游ゴシック"/>
                </a:rPr>
                <a:t>7</a:t>
              </a:r>
              <a:r>
                <a:rPr sz="1300" spc="245" dirty="0">
                  <a:latin typeface="游ゴシック"/>
                  <a:cs typeface="游ゴシック"/>
                </a:rPr>
                <a:t>月 </a:t>
              </a:r>
              <a:r>
                <a:rPr sz="1300" dirty="0">
                  <a:latin typeface="游ゴシック"/>
                  <a:cs typeface="游ゴシック"/>
                </a:rPr>
                <a:t>8</a:t>
              </a:r>
              <a:r>
                <a:rPr sz="1300" spc="245" dirty="0">
                  <a:latin typeface="游ゴシック"/>
                  <a:cs typeface="游ゴシック"/>
                </a:rPr>
                <a:t>月 </a:t>
              </a:r>
              <a:r>
                <a:rPr sz="1300" dirty="0">
                  <a:latin typeface="游ゴシック"/>
                  <a:cs typeface="游ゴシック"/>
                </a:rPr>
                <a:t>9</a:t>
              </a:r>
              <a:r>
                <a:rPr sz="1300" spc="55" dirty="0">
                  <a:latin typeface="游ゴシック"/>
                  <a:cs typeface="游ゴシック"/>
                </a:rPr>
                <a:t>月 </a:t>
              </a:r>
              <a:r>
                <a:rPr sz="1300" dirty="0">
                  <a:latin typeface="游ゴシック"/>
                  <a:cs typeface="游ゴシック"/>
                </a:rPr>
                <a:t>10</a:t>
              </a:r>
              <a:r>
                <a:rPr lang="ja-JP" altLang="en-US" sz="1300" spc="120" dirty="0">
                  <a:latin typeface="游ゴシック"/>
                  <a:cs typeface="游ゴシック"/>
                </a:rPr>
                <a:t>月</a:t>
              </a:r>
              <a:endParaRPr sz="1300" dirty="0">
                <a:latin typeface="游ゴシック"/>
                <a:cs typeface="游ゴシック"/>
              </a:endParaRPr>
            </a:p>
          </p:txBody>
        </p:sp>
      </p:grp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23875" y="228600"/>
            <a:ext cx="9163049" cy="10130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23900" marR="5080" indent="-711200" algn="l">
              <a:lnSpc>
                <a:spcPct val="100000"/>
              </a:lnSpc>
              <a:spcBef>
                <a:spcPts val="100"/>
              </a:spcBef>
            </a:pPr>
            <a:r>
              <a:rPr lang="ja-JP" altLang="en-US" sz="1600" spc="-3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学術国際交流事業スケジュール（２）</a:t>
            </a:r>
            <a:br>
              <a:rPr lang="en-US" altLang="ja-JP" sz="1600" spc="-3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</a:br>
            <a:r>
              <a:rPr lang="zh-TW" altLang="en-US" sz="1600" spc="145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HGP教科書体"/>
              </a:rPr>
              <a:t>（</a:t>
            </a:r>
            <a:r>
              <a:rPr lang="zh-TW" altLang="en-US" sz="1600" spc="-3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対象種目：</a:t>
            </a:r>
            <a:r>
              <a:rPr lang="ja-JP" altLang="en-US" sz="1600" spc="-3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（若手研究者研鑽機会提供型・外国人研究者招へい事業</a:t>
            </a:r>
            <a:r>
              <a:rPr sz="1600" spc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HGP教科書体"/>
              </a:rPr>
              <a:t>）</a:t>
            </a:r>
            <a:br>
              <a:rPr lang="en-US" sz="1600" spc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HGP教科書体"/>
              </a:rPr>
            </a:br>
            <a:r>
              <a:rPr lang="en-US" altLang="ja-JP" sz="1100" spc="-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※</a:t>
            </a:r>
            <a:r>
              <a:rPr lang="ja-JP" altLang="en-US" sz="1100" b="1" spc="-50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〆</a:t>
            </a:r>
            <a:r>
              <a:rPr lang="ja-JP" altLang="en-US" sz="1100" spc="-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の正確な日付は</a:t>
            </a:r>
            <a:r>
              <a:rPr lang="en-US" altLang="ja-JP" sz="1100" spc="-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JSPS</a:t>
            </a:r>
            <a:r>
              <a:rPr lang="ja-JP" altLang="en-US" sz="1100" spc="-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の公式発表後に追記します。</a:t>
            </a:r>
            <a:br>
              <a:rPr lang="ja-JP" altLang="en-US" sz="1100" spc="-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</a:br>
            <a:r>
              <a:rPr lang="en-US" altLang="ja-JP" sz="1100" spc="-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※</a:t>
            </a:r>
            <a:r>
              <a:rPr lang="ja-JP" altLang="en-US" sz="1100" spc="-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前年度の募集の情報を参考に作成しておりますが、募集の中止や、期限、対象国の変更など、諸条件が変更となる可能性がありますので、</a:t>
            </a:r>
            <a:br>
              <a:rPr lang="en-US" altLang="ja-JP" sz="1100" spc="-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</a:br>
            <a:r>
              <a:rPr lang="ja-JP" altLang="en-US" sz="1100" spc="-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詳細は必ず、各種目の公募要領を確認してください。</a:t>
            </a:r>
            <a:endParaRPr sz="1600" spc="800" dirty="0">
              <a:latin typeface="BIZ UDゴシック" panose="020B0400000000000000" pitchFamily="49" charset="-128"/>
              <a:ea typeface="BIZ UDゴシック" panose="020B0400000000000000" pitchFamily="49" charset="-128"/>
              <a:cs typeface="HGP教科書体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53340" y="2001799"/>
            <a:ext cx="9900000" cy="0"/>
          </a:xfrm>
          <a:custGeom>
            <a:avLst/>
            <a:gdLst/>
            <a:ahLst/>
            <a:cxnLst/>
            <a:rect l="l" t="t" r="r" b="b"/>
            <a:pathLst>
              <a:path w="10005060">
                <a:moveTo>
                  <a:pt x="0" y="0"/>
                </a:moveTo>
                <a:lnTo>
                  <a:pt x="10005060" y="0"/>
                </a:lnTo>
              </a:path>
            </a:pathLst>
          </a:custGeom>
          <a:ln w="23571">
            <a:solidFill>
              <a:srgbClr val="6F2F9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テキスト ボックス 96">
            <a:extLst>
              <a:ext uri="{FF2B5EF4-FFF2-40B4-BE49-F238E27FC236}">
                <a16:creationId xmlns:a16="http://schemas.microsoft.com/office/drawing/2014/main" id="{B8C67AD8-E3B4-2CF2-BA01-4E7C1A158FD7}"/>
              </a:ext>
            </a:extLst>
          </p:cNvPr>
          <p:cNvSpPr txBox="1"/>
          <p:nvPr/>
        </p:nvSpPr>
        <p:spPr>
          <a:xfrm>
            <a:off x="1905000" y="1226751"/>
            <a:ext cx="215030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spcBef>
                <a:spcPts val="830"/>
              </a:spcBef>
            </a:pPr>
            <a:r>
              <a:rPr lang="en-US" altLang="ja-JP" sz="1400" dirty="0">
                <a:latin typeface="游ゴシック"/>
                <a:cs typeface="游ゴシック"/>
              </a:rPr>
              <a:t>R8(2026</a:t>
            </a:r>
            <a:r>
              <a:rPr lang="en-US" altLang="ja-JP" sz="1400" spc="-25" dirty="0">
                <a:latin typeface="游ゴシック"/>
                <a:cs typeface="游ゴシック"/>
              </a:rPr>
              <a:t>)</a:t>
            </a:r>
            <a:r>
              <a:rPr lang="ja-JP" altLang="en-US" sz="1400" spc="-25" dirty="0">
                <a:latin typeface="游ゴシック"/>
                <a:cs typeface="游ゴシック"/>
              </a:rPr>
              <a:t>年</a:t>
            </a:r>
            <a:endParaRPr lang="ja-JP" altLang="en-US" sz="1400" dirty="0">
              <a:latin typeface="游ゴシック"/>
              <a:cs typeface="游ゴシック"/>
            </a:endParaRPr>
          </a:p>
        </p:txBody>
      </p:sp>
      <p:sp>
        <p:nvSpPr>
          <p:cNvPr id="98" name="テキスト ボックス 97">
            <a:extLst>
              <a:ext uri="{FF2B5EF4-FFF2-40B4-BE49-F238E27FC236}">
                <a16:creationId xmlns:a16="http://schemas.microsoft.com/office/drawing/2014/main" id="{53ED453E-3516-BA9A-B199-21EFB71135E1}"/>
              </a:ext>
            </a:extLst>
          </p:cNvPr>
          <p:cNvSpPr txBox="1"/>
          <p:nvPr/>
        </p:nvSpPr>
        <p:spPr>
          <a:xfrm>
            <a:off x="6290945" y="1236822"/>
            <a:ext cx="155765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spcBef>
                <a:spcPts val="830"/>
              </a:spcBef>
            </a:pPr>
            <a:r>
              <a:rPr lang="en-US" altLang="ja-JP" sz="1400" dirty="0">
                <a:latin typeface="游ゴシック"/>
                <a:cs typeface="游ゴシック"/>
              </a:rPr>
              <a:t>R9(2027</a:t>
            </a:r>
            <a:r>
              <a:rPr lang="en-US" altLang="ja-JP" sz="1400" spc="-25" dirty="0">
                <a:latin typeface="游ゴシック"/>
                <a:cs typeface="游ゴシック"/>
              </a:rPr>
              <a:t>)</a:t>
            </a:r>
            <a:r>
              <a:rPr lang="ja-JP" altLang="en-US" sz="1400" spc="-25" dirty="0">
                <a:latin typeface="游ゴシック"/>
                <a:cs typeface="游ゴシック"/>
              </a:rPr>
              <a:t>年</a:t>
            </a:r>
            <a:endParaRPr lang="ja-JP" altLang="en-US" sz="1400" dirty="0">
              <a:latin typeface="游ゴシック"/>
              <a:cs typeface="游ゴシック"/>
            </a:endParaRPr>
          </a:p>
        </p:txBody>
      </p:sp>
      <p:grpSp>
        <p:nvGrpSpPr>
          <p:cNvPr id="51" name="グループ化 50">
            <a:extLst>
              <a:ext uri="{FF2B5EF4-FFF2-40B4-BE49-F238E27FC236}">
                <a16:creationId xmlns:a16="http://schemas.microsoft.com/office/drawing/2014/main" id="{E5A457CA-857F-CDD8-F1F1-21981BC9BCDE}"/>
              </a:ext>
            </a:extLst>
          </p:cNvPr>
          <p:cNvGrpSpPr/>
          <p:nvPr/>
        </p:nvGrpSpPr>
        <p:grpSpPr>
          <a:xfrm>
            <a:off x="457200" y="3525799"/>
            <a:ext cx="1461261" cy="333106"/>
            <a:chOff x="457200" y="2396279"/>
            <a:chExt cx="1461261" cy="333106"/>
          </a:xfrm>
        </p:grpSpPr>
        <p:sp>
          <p:nvSpPr>
            <p:cNvPr id="46" name="object 34">
              <a:extLst>
                <a:ext uri="{FF2B5EF4-FFF2-40B4-BE49-F238E27FC236}">
                  <a16:creationId xmlns:a16="http://schemas.microsoft.com/office/drawing/2014/main" id="{230C8AF0-A4AA-6DE7-BD54-D0EFF82F78A7}"/>
                </a:ext>
              </a:extLst>
            </p:cNvPr>
            <p:cNvSpPr/>
            <p:nvPr/>
          </p:nvSpPr>
          <p:spPr>
            <a:xfrm>
              <a:off x="457200" y="2396279"/>
              <a:ext cx="1461261" cy="333106"/>
            </a:xfrm>
            <a:custGeom>
              <a:avLst/>
              <a:gdLst/>
              <a:ahLst/>
              <a:cxnLst/>
              <a:rect l="l" t="t" r="r" b="b"/>
              <a:pathLst>
                <a:path w="1871980" h="327660">
                  <a:moveTo>
                    <a:pt x="1871472" y="54102"/>
                  </a:moveTo>
                  <a:lnTo>
                    <a:pt x="1867179" y="33121"/>
                  </a:lnTo>
                  <a:lnTo>
                    <a:pt x="1855470" y="15913"/>
                  </a:lnTo>
                  <a:lnTo>
                    <a:pt x="1838032" y="4279"/>
                  </a:lnTo>
                  <a:lnTo>
                    <a:pt x="1816608" y="0"/>
                  </a:lnTo>
                  <a:lnTo>
                    <a:pt x="54864" y="0"/>
                  </a:lnTo>
                  <a:lnTo>
                    <a:pt x="33426" y="4279"/>
                  </a:lnTo>
                  <a:lnTo>
                    <a:pt x="16002" y="15913"/>
                  </a:lnTo>
                  <a:lnTo>
                    <a:pt x="4279" y="33121"/>
                  </a:lnTo>
                  <a:lnTo>
                    <a:pt x="0" y="54102"/>
                  </a:lnTo>
                  <a:lnTo>
                    <a:pt x="0" y="272796"/>
                  </a:lnTo>
                  <a:lnTo>
                    <a:pt x="4279" y="293916"/>
                  </a:lnTo>
                  <a:lnTo>
                    <a:pt x="16002" y="311378"/>
                  </a:lnTo>
                  <a:lnTo>
                    <a:pt x="33426" y="323278"/>
                  </a:lnTo>
                  <a:lnTo>
                    <a:pt x="54864" y="327660"/>
                  </a:lnTo>
                  <a:lnTo>
                    <a:pt x="1816608" y="327660"/>
                  </a:lnTo>
                  <a:lnTo>
                    <a:pt x="1838032" y="323278"/>
                  </a:lnTo>
                  <a:lnTo>
                    <a:pt x="1855470" y="311378"/>
                  </a:lnTo>
                  <a:lnTo>
                    <a:pt x="1867179" y="293916"/>
                  </a:lnTo>
                  <a:lnTo>
                    <a:pt x="1871472" y="272796"/>
                  </a:lnTo>
                  <a:lnTo>
                    <a:pt x="1871472" y="54102"/>
                  </a:lnTo>
                  <a:close/>
                </a:path>
              </a:pathLst>
            </a:custGeom>
            <a:solidFill>
              <a:srgbClr val="FFFF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35">
              <a:extLst>
                <a:ext uri="{FF2B5EF4-FFF2-40B4-BE49-F238E27FC236}">
                  <a16:creationId xmlns:a16="http://schemas.microsoft.com/office/drawing/2014/main" id="{ABF7339A-BB06-FB1C-6897-8D10B4B482FC}"/>
                </a:ext>
              </a:extLst>
            </p:cNvPr>
            <p:cNvSpPr txBox="1"/>
            <p:nvPr/>
          </p:nvSpPr>
          <p:spPr>
            <a:xfrm>
              <a:off x="533400" y="2428232"/>
              <a:ext cx="1325449" cy="275075"/>
            </a:xfrm>
            <a:prstGeom prst="rect">
              <a:avLst/>
            </a:prstGeom>
          </p:spPr>
          <p:txBody>
            <a:bodyPr vert="horz" wrap="square" lIns="0" tIns="15875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25"/>
                </a:spcBef>
              </a:pPr>
              <a:r>
                <a:rPr lang="ja-JP" altLang="en-US" sz="800" spc="-5" dirty="0">
                  <a:latin typeface="Meiryo UI"/>
                  <a:cs typeface="Meiryo UI"/>
                </a:rPr>
                <a:t>先端科学（</a:t>
              </a:r>
              <a:r>
                <a:rPr lang="en-US" altLang="ja-JP" sz="800" spc="-5" dirty="0" err="1">
                  <a:latin typeface="Meiryo UI"/>
                  <a:cs typeface="Meiryo UI"/>
                </a:rPr>
                <a:t>FoS</a:t>
              </a:r>
              <a:r>
                <a:rPr lang="ja-JP" altLang="en-US" sz="800" spc="-5" dirty="0">
                  <a:latin typeface="Meiryo UI"/>
                  <a:cs typeface="Meiryo UI"/>
                </a:rPr>
                <a:t>）シンポジウム</a:t>
              </a:r>
              <a:endParaRPr lang="en-US" altLang="ja-JP" sz="800" spc="-5" dirty="0">
                <a:latin typeface="Meiryo UI"/>
                <a:cs typeface="Meiryo UI"/>
              </a:endParaRPr>
            </a:p>
            <a:p>
              <a:pPr marL="12700">
                <a:lnSpc>
                  <a:spcPct val="100000"/>
                </a:lnSpc>
                <a:spcBef>
                  <a:spcPts val="125"/>
                </a:spcBef>
              </a:pPr>
              <a:r>
                <a:rPr lang="ja-JP" altLang="en-US" sz="800" spc="-5" dirty="0">
                  <a:latin typeface="Meiryo UI"/>
                  <a:cs typeface="Meiryo UI"/>
                </a:rPr>
                <a:t>（年２回）</a:t>
              </a:r>
              <a:endParaRPr lang="ja-JP" altLang="en-US" sz="800" dirty="0">
                <a:latin typeface="Meiryo UI"/>
                <a:cs typeface="Meiryo UI"/>
              </a:endParaRPr>
            </a:p>
          </p:txBody>
        </p:sp>
      </p:grpSp>
      <p:grpSp>
        <p:nvGrpSpPr>
          <p:cNvPr id="123" name="グループ化 122">
            <a:extLst>
              <a:ext uri="{FF2B5EF4-FFF2-40B4-BE49-F238E27FC236}">
                <a16:creationId xmlns:a16="http://schemas.microsoft.com/office/drawing/2014/main" id="{97DDA1B2-B0A1-6264-1FBB-1BBACE94F469}"/>
              </a:ext>
            </a:extLst>
          </p:cNvPr>
          <p:cNvGrpSpPr/>
          <p:nvPr/>
        </p:nvGrpSpPr>
        <p:grpSpPr>
          <a:xfrm>
            <a:off x="457200" y="5125210"/>
            <a:ext cx="1461261" cy="333106"/>
            <a:chOff x="457200" y="3352800"/>
            <a:chExt cx="1461261" cy="333106"/>
          </a:xfrm>
        </p:grpSpPr>
        <p:sp>
          <p:nvSpPr>
            <p:cNvPr id="62" name="object 34">
              <a:extLst>
                <a:ext uri="{FF2B5EF4-FFF2-40B4-BE49-F238E27FC236}">
                  <a16:creationId xmlns:a16="http://schemas.microsoft.com/office/drawing/2014/main" id="{EA9DED7A-A360-0E13-1C70-8138CE25F8FE}"/>
                </a:ext>
              </a:extLst>
            </p:cNvPr>
            <p:cNvSpPr/>
            <p:nvPr/>
          </p:nvSpPr>
          <p:spPr>
            <a:xfrm>
              <a:off x="457200" y="3352800"/>
              <a:ext cx="1461261" cy="333106"/>
            </a:xfrm>
            <a:custGeom>
              <a:avLst/>
              <a:gdLst/>
              <a:ahLst/>
              <a:cxnLst/>
              <a:rect l="l" t="t" r="r" b="b"/>
              <a:pathLst>
                <a:path w="1871980" h="327660">
                  <a:moveTo>
                    <a:pt x="1871472" y="54102"/>
                  </a:moveTo>
                  <a:lnTo>
                    <a:pt x="1867179" y="33121"/>
                  </a:lnTo>
                  <a:lnTo>
                    <a:pt x="1855470" y="15913"/>
                  </a:lnTo>
                  <a:lnTo>
                    <a:pt x="1838032" y="4279"/>
                  </a:lnTo>
                  <a:lnTo>
                    <a:pt x="1816608" y="0"/>
                  </a:lnTo>
                  <a:lnTo>
                    <a:pt x="54864" y="0"/>
                  </a:lnTo>
                  <a:lnTo>
                    <a:pt x="33426" y="4279"/>
                  </a:lnTo>
                  <a:lnTo>
                    <a:pt x="16002" y="15913"/>
                  </a:lnTo>
                  <a:lnTo>
                    <a:pt x="4279" y="33121"/>
                  </a:lnTo>
                  <a:lnTo>
                    <a:pt x="0" y="54102"/>
                  </a:lnTo>
                  <a:lnTo>
                    <a:pt x="0" y="272796"/>
                  </a:lnTo>
                  <a:lnTo>
                    <a:pt x="4279" y="293916"/>
                  </a:lnTo>
                  <a:lnTo>
                    <a:pt x="16002" y="311378"/>
                  </a:lnTo>
                  <a:lnTo>
                    <a:pt x="33426" y="323278"/>
                  </a:lnTo>
                  <a:lnTo>
                    <a:pt x="54864" y="327660"/>
                  </a:lnTo>
                  <a:lnTo>
                    <a:pt x="1816608" y="327660"/>
                  </a:lnTo>
                  <a:lnTo>
                    <a:pt x="1838032" y="323278"/>
                  </a:lnTo>
                  <a:lnTo>
                    <a:pt x="1855470" y="311378"/>
                  </a:lnTo>
                  <a:lnTo>
                    <a:pt x="1867179" y="293916"/>
                  </a:lnTo>
                  <a:lnTo>
                    <a:pt x="1871472" y="272796"/>
                  </a:lnTo>
                  <a:lnTo>
                    <a:pt x="1871472" y="54102"/>
                  </a:lnTo>
                  <a:close/>
                </a:path>
              </a:pathLst>
            </a:custGeom>
            <a:solidFill>
              <a:srgbClr val="FFFFCC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79" name="object 35">
              <a:extLst>
                <a:ext uri="{FF2B5EF4-FFF2-40B4-BE49-F238E27FC236}">
                  <a16:creationId xmlns:a16="http://schemas.microsoft.com/office/drawing/2014/main" id="{8AE12A89-737A-2FD5-B806-C7495D2EE6D7}"/>
                </a:ext>
              </a:extLst>
            </p:cNvPr>
            <p:cNvSpPr txBox="1"/>
            <p:nvPr/>
          </p:nvSpPr>
          <p:spPr>
            <a:xfrm>
              <a:off x="533400" y="3383763"/>
              <a:ext cx="1219201" cy="262251"/>
            </a:xfrm>
            <a:prstGeom prst="rect">
              <a:avLst/>
            </a:prstGeom>
          </p:spPr>
          <p:txBody>
            <a:bodyPr vert="horz" wrap="square" lIns="0" tIns="15875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25"/>
                </a:spcBef>
              </a:pPr>
              <a:r>
                <a:rPr lang="ja-JP" altLang="en-US" sz="800" spc="-5" dirty="0">
                  <a:latin typeface="Meiryo UI"/>
                  <a:cs typeface="Meiryo UI"/>
                </a:rPr>
                <a:t>リンダウ・ノーベル賞受賞者会議派遣事業</a:t>
              </a:r>
              <a:endParaRPr sz="800" dirty="0">
                <a:latin typeface="Meiryo UI"/>
                <a:cs typeface="Meiryo UI"/>
              </a:endParaRPr>
            </a:p>
          </p:txBody>
        </p:sp>
      </p:grpSp>
      <p:grpSp>
        <p:nvGrpSpPr>
          <p:cNvPr id="121" name="グループ化 120">
            <a:extLst>
              <a:ext uri="{FF2B5EF4-FFF2-40B4-BE49-F238E27FC236}">
                <a16:creationId xmlns:a16="http://schemas.microsoft.com/office/drawing/2014/main" id="{BBD56A02-A088-D7BC-B100-DBD3C7B82DBB}"/>
              </a:ext>
            </a:extLst>
          </p:cNvPr>
          <p:cNvGrpSpPr/>
          <p:nvPr/>
        </p:nvGrpSpPr>
        <p:grpSpPr>
          <a:xfrm>
            <a:off x="457200" y="6439948"/>
            <a:ext cx="1461261" cy="333106"/>
            <a:chOff x="457200" y="3991744"/>
            <a:chExt cx="1461261" cy="333106"/>
          </a:xfrm>
        </p:grpSpPr>
        <p:sp>
          <p:nvSpPr>
            <p:cNvPr id="93" name="object 34">
              <a:extLst>
                <a:ext uri="{FF2B5EF4-FFF2-40B4-BE49-F238E27FC236}">
                  <a16:creationId xmlns:a16="http://schemas.microsoft.com/office/drawing/2014/main" id="{CCD74B2A-2D16-2478-D27F-83CAE5C4C1B7}"/>
                </a:ext>
              </a:extLst>
            </p:cNvPr>
            <p:cNvSpPr/>
            <p:nvPr/>
          </p:nvSpPr>
          <p:spPr>
            <a:xfrm>
              <a:off x="457200" y="3991744"/>
              <a:ext cx="1461261" cy="333106"/>
            </a:xfrm>
            <a:custGeom>
              <a:avLst/>
              <a:gdLst/>
              <a:ahLst/>
              <a:cxnLst/>
              <a:rect l="l" t="t" r="r" b="b"/>
              <a:pathLst>
                <a:path w="1871980" h="327660">
                  <a:moveTo>
                    <a:pt x="1871472" y="54102"/>
                  </a:moveTo>
                  <a:lnTo>
                    <a:pt x="1867179" y="33121"/>
                  </a:lnTo>
                  <a:lnTo>
                    <a:pt x="1855470" y="15913"/>
                  </a:lnTo>
                  <a:lnTo>
                    <a:pt x="1838032" y="4279"/>
                  </a:lnTo>
                  <a:lnTo>
                    <a:pt x="1816608" y="0"/>
                  </a:lnTo>
                  <a:lnTo>
                    <a:pt x="54864" y="0"/>
                  </a:lnTo>
                  <a:lnTo>
                    <a:pt x="33426" y="4279"/>
                  </a:lnTo>
                  <a:lnTo>
                    <a:pt x="16002" y="15913"/>
                  </a:lnTo>
                  <a:lnTo>
                    <a:pt x="4279" y="33121"/>
                  </a:lnTo>
                  <a:lnTo>
                    <a:pt x="0" y="54102"/>
                  </a:lnTo>
                  <a:lnTo>
                    <a:pt x="0" y="272796"/>
                  </a:lnTo>
                  <a:lnTo>
                    <a:pt x="4279" y="293916"/>
                  </a:lnTo>
                  <a:lnTo>
                    <a:pt x="16002" y="311378"/>
                  </a:lnTo>
                  <a:lnTo>
                    <a:pt x="33426" y="323278"/>
                  </a:lnTo>
                  <a:lnTo>
                    <a:pt x="54864" y="327660"/>
                  </a:lnTo>
                  <a:lnTo>
                    <a:pt x="1816608" y="327660"/>
                  </a:lnTo>
                  <a:lnTo>
                    <a:pt x="1838032" y="323278"/>
                  </a:lnTo>
                  <a:lnTo>
                    <a:pt x="1855470" y="311378"/>
                  </a:lnTo>
                  <a:lnTo>
                    <a:pt x="1867179" y="293916"/>
                  </a:lnTo>
                  <a:lnTo>
                    <a:pt x="1871472" y="272796"/>
                  </a:lnTo>
                  <a:lnTo>
                    <a:pt x="1871472" y="54102"/>
                  </a:lnTo>
                  <a:close/>
                </a:path>
              </a:pathLst>
            </a:custGeom>
            <a:solidFill>
              <a:srgbClr val="FFFF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5" name="object 35">
              <a:extLst>
                <a:ext uri="{FF2B5EF4-FFF2-40B4-BE49-F238E27FC236}">
                  <a16:creationId xmlns:a16="http://schemas.microsoft.com/office/drawing/2014/main" id="{30100D86-A289-ADBD-3FF6-C34BEDA91F64}"/>
                </a:ext>
              </a:extLst>
            </p:cNvPr>
            <p:cNvSpPr txBox="1"/>
            <p:nvPr/>
          </p:nvSpPr>
          <p:spPr>
            <a:xfrm>
              <a:off x="533400" y="4027172"/>
              <a:ext cx="1266318" cy="262251"/>
            </a:xfrm>
            <a:prstGeom prst="rect">
              <a:avLst/>
            </a:prstGeom>
          </p:spPr>
          <p:txBody>
            <a:bodyPr vert="horz" wrap="square" lIns="0" tIns="15875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25"/>
                </a:spcBef>
              </a:pPr>
              <a:r>
                <a:rPr lang="en-US" altLang="ja-JP" sz="800" spc="-5" dirty="0">
                  <a:latin typeface="Meiryo UI"/>
                  <a:cs typeface="Meiryo UI"/>
                </a:rPr>
                <a:t>HOPE</a:t>
              </a:r>
              <a:r>
                <a:rPr lang="ja-JP" altLang="en-US" sz="800" spc="-5" dirty="0">
                  <a:latin typeface="Meiryo UI"/>
                  <a:cs typeface="Meiryo UI"/>
                </a:rPr>
                <a:t>ミーティング～ノーベル賞受賞者との５日間～</a:t>
              </a:r>
              <a:endParaRPr sz="800" dirty="0">
                <a:latin typeface="Meiryo UI"/>
                <a:cs typeface="Meiryo UI"/>
              </a:endParaRPr>
            </a:p>
          </p:txBody>
        </p:sp>
      </p:grp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B9246A34-B485-BD99-6D48-8BC3185B1185}"/>
              </a:ext>
            </a:extLst>
          </p:cNvPr>
          <p:cNvSpPr txBox="1"/>
          <p:nvPr/>
        </p:nvSpPr>
        <p:spPr>
          <a:xfrm>
            <a:off x="1008893" y="7218402"/>
            <a:ext cx="8439907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984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altLang="ja-JP" sz="10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ＭＳ Ｐゴシック"/>
              </a:rPr>
              <a:t>JSPS</a:t>
            </a:r>
            <a:r>
              <a:rPr lang="ja-JP" altLang="en-US" sz="10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ＭＳ Ｐゴシック"/>
              </a:rPr>
              <a:t>の</a:t>
            </a:r>
            <a:r>
              <a:rPr lang="en-US" altLang="ja-JP" sz="10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ＭＳ Ｐゴシック"/>
              </a:rPr>
              <a:t>Web</a:t>
            </a:r>
            <a:r>
              <a:rPr lang="ja-JP" altLang="en-US" sz="10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ＭＳ Ｐゴシック"/>
              </a:rPr>
              <a:t>ページのデータを元にしておりますが、詳細日付が未発表のものについては、日付は記載しておりません。</a:t>
            </a:r>
          </a:p>
          <a:p>
            <a:pPr marL="2984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ja-JP" altLang="en-US" sz="10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ＭＳ Ｐゴシック"/>
              </a:rPr>
              <a:t>あくまで目安としてご覧頂き、詳細は必ず、各研究種目の公募要領を確認してください。</a:t>
            </a:r>
          </a:p>
          <a:p>
            <a:pPr marL="2984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ja-JP" altLang="en-US" sz="10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ＭＳ Ｐゴシック"/>
              </a:rPr>
              <a:t>学内締切等は、研究支援センターの学内向け</a:t>
            </a:r>
            <a:r>
              <a:rPr lang="en-US" altLang="ja-JP" sz="10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ＭＳ Ｐゴシック"/>
              </a:rPr>
              <a:t>Web</a:t>
            </a:r>
            <a:r>
              <a:rPr lang="ja-JP" altLang="en-US" sz="10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ＭＳ Ｐゴシック"/>
              </a:rPr>
              <a:t>ページ、</a:t>
            </a:r>
            <a:r>
              <a:rPr lang="en-US" altLang="ja-JP" sz="10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ＭＳ Ｐゴシック"/>
              </a:rPr>
              <a:t>G-Port</a:t>
            </a:r>
            <a:r>
              <a:rPr lang="ja-JP" altLang="en-US" sz="10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ＭＳ Ｐゴシック"/>
              </a:rPr>
              <a:t>のメッセージなどでお知らせしています。不明点はお問い合わせください。</a:t>
            </a:r>
          </a:p>
        </p:txBody>
      </p:sp>
      <p:sp>
        <p:nvSpPr>
          <p:cNvPr id="74" name="object 35">
            <a:extLst>
              <a:ext uri="{FF2B5EF4-FFF2-40B4-BE49-F238E27FC236}">
                <a16:creationId xmlns:a16="http://schemas.microsoft.com/office/drawing/2014/main" id="{6ED3DE6F-505B-A58D-9D3A-AAB34AE832BE}"/>
              </a:ext>
            </a:extLst>
          </p:cNvPr>
          <p:cNvSpPr txBox="1"/>
          <p:nvPr/>
        </p:nvSpPr>
        <p:spPr>
          <a:xfrm>
            <a:off x="79071" y="2363766"/>
            <a:ext cx="1779778" cy="139141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zh-TW" altLang="en-US" sz="800" spc="-5" dirty="0">
                <a:latin typeface="Meiryo UI"/>
                <a:cs typeface="Meiryo UI"/>
              </a:rPr>
              <a:t>若手研究者 研鑽機会提供型</a:t>
            </a:r>
            <a:endParaRPr sz="800" dirty="0">
              <a:latin typeface="Meiryo UI"/>
              <a:cs typeface="Meiryo UI"/>
            </a:endParaRPr>
          </a:p>
        </p:txBody>
      </p:sp>
      <p:sp>
        <p:nvSpPr>
          <p:cNvPr id="49" name="object 36">
            <a:extLst>
              <a:ext uri="{FF2B5EF4-FFF2-40B4-BE49-F238E27FC236}">
                <a16:creationId xmlns:a16="http://schemas.microsoft.com/office/drawing/2014/main" id="{B8A49357-93B3-F311-E971-5F0F18EADA06}"/>
              </a:ext>
            </a:extLst>
          </p:cNvPr>
          <p:cNvSpPr txBox="1"/>
          <p:nvPr/>
        </p:nvSpPr>
        <p:spPr>
          <a:xfrm>
            <a:off x="6313454" y="3656610"/>
            <a:ext cx="360680" cy="12636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650" b="1" spc="-15" dirty="0">
                <a:solidFill>
                  <a:srgbClr val="001F5F"/>
                </a:solidFill>
                <a:latin typeface="Meiryo UI"/>
                <a:cs typeface="Meiryo UI"/>
              </a:rPr>
              <a:t>書面審査</a:t>
            </a:r>
            <a:endParaRPr sz="650" dirty="0">
              <a:latin typeface="Meiryo UI"/>
              <a:cs typeface="Meiryo UI"/>
            </a:endParaRPr>
          </a:p>
        </p:txBody>
      </p:sp>
      <p:sp>
        <p:nvSpPr>
          <p:cNvPr id="52" name="object 39">
            <a:extLst>
              <a:ext uri="{FF2B5EF4-FFF2-40B4-BE49-F238E27FC236}">
                <a16:creationId xmlns:a16="http://schemas.microsoft.com/office/drawing/2014/main" id="{EDF22CB9-2F94-8D13-34D4-5971E124C9DF}"/>
              </a:ext>
            </a:extLst>
          </p:cNvPr>
          <p:cNvSpPr txBox="1"/>
          <p:nvPr/>
        </p:nvSpPr>
        <p:spPr>
          <a:xfrm>
            <a:off x="7162800" y="3520465"/>
            <a:ext cx="200055" cy="675794"/>
          </a:xfrm>
          <a:prstGeom prst="rect">
            <a:avLst/>
          </a:prstGeom>
        </p:spPr>
        <p:txBody>
          <a:bodyPr vert="eaVert" wrap="square" lIns="0" tIns="0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10"/>
              </a:spcBef>
            </a:pPr>
            <a:r>
              <a:rPr lang="ja-JP" altLang="en-US" sz="650" b="1" dirty="0">
                <a:solidFill>
                  <a:srgbClr val="FF0000"/>
                </a:solidFill>
                <a:latin typeface="Meiryo UI"/>
                <a:cs typeface="Meiryo UI"/>
              </a:rPr>
              <a:t>（郵送）</a:t>
            </a:r>
            <a:endParaRPr lang="en-US" sz="650" b="1" dirty="0">
              <a:solidFill>
                <a:srgbClr val="FF0000"/>
              </a:solidFill>
              <a:latin typeface="Meiryo UI"/>
              <a:cs typeface="Meiryo UI"/>
            </a:endParaRPr>
          </a:p>
          <a:p>
            <a:pPr marL="635" algn="ctr">
              <a:lnSpc>
                <a:spcPct val="100000"/>
              </a:lnSpc>
              <a:spcBef>
                <a:spcPts val="10"/>
              </a:spcBef>
            </a:pPr>
            <a:r>
              <a:rPr sz="650" b="1" dirty="0" err="1">
                <a:solidFill>
                  <a:srgbClr val="FF0000"/>
                </a:solidFill>
                <a:latin typeface="Meiryo UI"/>
                <a:cs typeface="Meiryo UI"/>
              </a:rPr>
              <a:t>審</a:t>
            </a:r>
            <a:r>
              <a:rPr sz="650" b="1" spc="-5" dirty="0" err="1">
                <a:solidFill>
                  <a:srgbClr val="FF0000"/>
                </a:solidFill>
                <a:latin typeface="Meiryo UI"/>
                <a:cs typeface="Meiryo UI"/>
              </a:rPr>
              <a:t>査</a:t>
            </a:r>
            <a:r>
              <a:rPr sz="650" b="1" dirty="0" err="1">
                <a:solidFill>
                  <a:srgbClr val="FF0000"/>
                </a:solidFill>
                <a:latin typeface="Meiryo UI"/>
                <a:cs typeface="Meiryo UI"/>
              </a:rPr>
              <a:t>結</a:t>
            </a:r>
            <a:r>
              <a:rPr sz="650" b="1" spc="-5" dirty="0" err="1">
                <a:solidFill>
                  <a:srgbClr val="FF0000"/>
                </a:solidFill>
                <a:latin typeface="Meiryo UI"/>
                <a:cs typeface="Meiryo UI"/>
              </a:rPr>
              <a:t>果</a:t>
            </a:r>
            <a:r>
              <a:rPr lang="ja-JP" altLang="en-US" sz="650" b="1" spc="-5" dirty="0">
                <a:solidFill>
                  <a:srgbClr val="FF0000"/>
                </a:solidFill>
                <a:latin typeface="Meiryo UI"/>
                <a:cs typeface="Meiryo UI"/>
              </a:rPr>
              <a:t>通知</a:t>
            </a:r>
            <a:endParaRPr sz="650" dirty="0">
              <a:latin typeface="Meiryo UI"/>
              <a:cs typeface="Meiryo UI"/>
            </a:endParaRPr>
          </a:p>
        </p:txBody>
      </p:sp>
      <p:sp>
        <p:nvSpPr>
          <p:cNvPr id="53" name="object 41">
            <a:extLst>
              <a:ext uri="{FF2B5EF4-FFF2-40B4-BE49-F238E27FC236}">
                <a16:creationId xmlns:a16="http://schemas.microsoft.com/office/drawing/2014/main" id="{663EA157-43AA-1EB0-60B6-D7B8949F4400}"/>
              </a:ext>
            </a:extLst>
          </p:cNvPr>
          <p:cNvSpPr txBox="1"/>
          <p:nvPr/>
        </p:nvSpPr>
        <p:spPr>
          <a:xfrm>
            <a:off x="5943600" y="3761842"/>
            <a:ext cx="109220" cy="193040"/>
          </a:xfrm>
          <a:prstGeom prst="rect">
            <a:avLst/>
          </a:prstGeom>
        </p:spPr>
        <p:txBody>
          <a:bodyPr vert="eaVert" wrap="square" lIns="0" tIns="0" rIns="0" bIns="0" rtlCol="0">
            <a:spAutoFit/>
          </a:bodyPr>
          <a:lstStyle/>
          <a:p>
            <a:pPr marL="12700">
              <a:lnSpc>
                <a:spcPct val="70000"/>
              </a:lnSpc>
            </a:pPr>
            <a:r>
              <a:rPr sz="650" b="1" spc="-5" dirty="0">
                <a:solidFill>
                  <a:srgbClr val="FF0000"/>
                </a:solidFill>
                <a:latin typeface="Meiryo UI"/>
                <a:cs typeface="Meiryo UI"/>
              </a:rPr>
              <a:t>受</a:t>
            </a: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付</a:t>
            </a:r>
            <a:endParaRPr sz="650" dirty="0">
              <a:latin typeface="Meiryo UI"/>
              <a:cs typeface="Meiryo UI"/>
            </a:endParaRPr>
          </a:p>
        </p:txBody>
      </p:sp>
      <p:sp>
        <p:nvSpPr>
          <p:cNvPr id="54" name="object 43">
            <a:extLst>
              <a:ext uri="{FF2B5EF4-FFF2-40B4-BE49-F238E27FC236}">
                <a16:creationId xmlns:a16="http://schemas.microsoft.com/office/drawing/2014/main" id="{4D3C48FB-8D28-C3B4-7FAD-0F12487D9108}"/>
              </a:ext>
            </a:extLst>
          </p:cNvPr>
          <p:cNvSpPr/>
          <p:nvPr/>
        </p:nvSpPr>
        <p:spPr>
          <a:xfrm>
            <a:off x="5715000" y="3768362"/>
            <a:ext cx="252000" cy="180000"/>
          </a:xfrm>
          <a:custGeom>
            <a:avLst/>
            <a:gdLst/>
            <a:ahLst/>
            <a:cxnLst/>
            <a:rect l="l" t="t" r="r" b="b"/>
            <a:pathLst>
              <a:path w="784225" h="215900">
                <a:moveTo>
                  <a:pt x="784098" y="107441"/>
                </a:moveTo>
                <a:lnTo>
                  <a:pt x="514350" y="0"/>
                </a:lnTo>
                <a:lnTo>
                  <a:pt x="514350" y="53339"/>
                </a:lnTo>
                <a:lnTo>
                  <a:pt x="0" y="53339"/>
                </a:lnTo>
                <a:lnTo>
                  <a:pt x="0" y="161543"/>
                </a:lnTo>
                <a:lnTo>
                  <a:pt x="514350" y="161543"/>
                </a:lnTo>
                <a:lnTo>
                  <a:pt x="514350" y="215645"/>
                </a:lnTo>
                <a:lnTo>
                  <a:pt x="784098" y="107441"/>
                </a:lnTo>
                <a:close/>
              </a:path>
            </a:pathLst>
          </a:custGeom>
          <a:solidFill>
            <a:srgbClr val="FD3F5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40">
            <a:extLst>
              <a:ext uri="{FF2B5EF4-FFF2-40B4-BE49-F238E27FC236}">
                <a16:creationId xmlns:a16="http://schemas.microsoft.com/office/drawing/2014/main" id="{44E1098E-666C-75EF-4257-274B6D671C99}"/>
              </a:ext>
            </a:extLst>
          </p:cNvPr>
          <p:cNvSpPr txBox="1"/>
          <p:nvPr/>
        </p:nvSpPr>
        <p:spPr>
          <a:xfrm>
            <a:off x="5959574" y="3962325"/>
            <a:ext cx="769748" cy="1292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70000"/>
              </a:lnSpc>
            </a:pPr>
            <a:r>
              <a:rPr lang="ja-JP" altLang="en-US" sz="1200" b="1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〆</a:t>
            </a:r>
            <a:endParaRPr sz="1200" dirty="0">
              <a:solidFill>
                <a:srgbClr val="FF0000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59" name="object 39">
            <a:extLst>
              <a:ext uri="{FF2B5EF4-FFF2-40B4-BE49-F238E27FC236}">
                <a16:creationId xmlns:a16="http://schemas.microsoft.com/office/drawing/2014/main" id="{A31FC41F-8954-CA79-73C2-307116148BEC}"/>
              </a:ext>
            </a:extLst>
          </p:cNvPr>
          <p:cNvSpPr txBox="1"/>
          <p:nvPr/>
        </p:nvSpPr>
        <p:spPr>
          <a:xfrm>
            <a:off x="9725200" y="3510065"/>
            <a:ext cx="100027" cy="696595"/>
          </a:xfrm>
          <a:prstGeom prst="rect">
            <a:avLst/>
          </a:prstGeom>
        </p:spPr>
        <p:txBody>
          <a:bodyPr vert="eaVert" wrap="square" lIns="0" tIns="0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10"/>
              </a:spcBef>
            </a:pPr>
            <a:r>
              <a:rPr lang="ja-JP" altLang="en-US" sz="650" b="1" dirty="0">
                <a:solidFill>
                  <a:srgbClr val="FF0000"/>
                </a:solidFill>
                <a:latin typeface="Meiryo UI"/>
                <a:cs typeface="Meiryo UI"/>
              </a:rPr>
              <a:t>シンポジウム</a:t>
            </a:r>
            <a:endParaRPr sz="650" dirty="0">
              <a:latin typeface="Meiryo UI"/>
              <a:cs typeface="Meiryo UI"/>
            </a:endParaRPr>
          </a:p>
        </p:txBody>
      </p:sp>
      <p:sp>
        <p:nvSpPr>
          <p:cNvPr id="99" name="object 36">
            <a:extLst>
              <a:ext uri="{FF2B5EF4-FFF2-40B4-BE49-F238E27FC236}">
                <a16:creationId xmlns:a16="http://schemas.microsoft.com/office/drawing/2014/main" id="{0CFBB064-FBB3-F8C6-2AD0-B0A85D1FF480}"/>
              </a:ext>
            </a:extLst>
          </p:cNvPr>
          <p:cNvSpPr txBox="1"/>
          <p:nvPr/>
        </p:nvSpPr>
        <p:spPr>
          <a:xfrm>
            <a:off x="7516619" y="3688438"/>
            <a:ext cx="360680" cy="11413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ja-JP" altLang="en-US" sz="650" b="1" spc="-15" dirty="0">
                <a:solidFill>
                  <a:srgbClr val="001F5F"/>
                </a:solidFill>
                <a:latin typeface="Meiryo UI"/>
                <a:cs typeface="Meiryo UI"/>
              </a:rPr>
              <a:t>事務手続</a:t>
            </a:r>
            <a:endParaRPr sz="650" dirty="0">
              <a:latin typeface="Meiryo UI"/>
              <a:cs typeface="Meiryo UI"/>
            </a:endParaRPr>
          </a:p>
        </p:txBody>
      </p:sp>
      <p:sp>
        <p:nvSpPr>
          <p:cNvPr id="58" name="矢印: 右 57">
            <a:extLst>
              <a:ext uri="{FF2B5EF4-FFF2-40B4-BE49-F238E27FC236}">
                <a16:creationId xmlns:a16="http://schemas.microsoft.com/office/drawing/2014/main" id="{5F531B9A-A9D3-5378-3807-F0CA4D7A9636}"/>
              </a:ext>
            </a:extLst>
          </p:cNvPr>
          <p:cNvSpPr/>
          <p:nvPr/>
        </p:nvSpPr>
        <p:spPr>
          <a:xfrm>
            <a:off x="6160201" y="3768362"/>
            <a:ext cx="955696" cy="180000"/>
          </a:xfrm>
          <a:prstGeom prst="rightArrow">
            <a:avLst>
              <a:gd name="adj1" fmla="val 50000"/>
              <a:gd name="adj2" fmla="val 134248"/>
            </a:avLst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1" name="矢印: 右 60">
            <a:extLst>
              <a:ext uri="{FF2B5EF4-FFF2-40B4-BE49-F238E27FC236}">
                <a16:creationId xmlns:a16="http://schemas.microsoft.com/office/drawing/2014/main" id="{D8C99323-644D-8F27-BE81-713A910F8266}"/>
              </a:ext>
            </a:extLst>
          </p:cNvPr>
          <p:cNvSpPr/>
          <p:nvPr/>
        </p:nvSpPr>
        <p:spPr>
          <a:xfrm>
            <a:off x="7431942" y="3773915"/>
            <a:ext cx="2243728" cy="168894"/>
          </a:xfrm>
          <a:prstGeom prst="rightArrow">
            <a:avLst>
              <a:gd name="adj1" fmla="val 50000"/>
              <a:gd name="adj2" fmla="val 134248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8" name="object 36">
            <a:extLst>
              <a:ext uri="{FF2B5EF4-FFF2-40B4-BE49-F238E27FC236}">
                <a16:creationId xmlns:a16="http://schemas.microsoft.com/office/drawing/2014/main" id="{24F5EF77-E912-9443-FAB7-B021FB7BBB07}"/>
              </a:ext>
            </a:extLst>
          </p:cNvPr>
          <p:cNvSpPr txBox="1"/>
          <p:nvPr/>
        </p:nvSpPr>
        <p:spPr>
          <a:xfrm>
            <a:off x="4193482" y="2855151"/>
            <a:ext cx="427368" cy="12636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650" b="1" spc="-15" dirty="0">
                <a:solidFill>
                  <a:srgbClr val="001F5F"/>
                </a:solidFill>
                <a:latin typeface="Meiryo UI"/>
                <a:cs typeface="Meiryo UI"/>
              </a:rPr>
              <a:t>書面審査</a:t>
            </a:r>
            <a:endParaRPr sz="650" dirty="0">
              <a:latin typeface="Meiryo UI"/>
              <a:cs typeface="Meiryo UI"/>
            </a:endParaRPr>
          </a:p>
        </p:txBody>
      </p:sp>
      <p:sp>
        <p:nvSpPr>
          <p:cNvPr id="69" name="object 39">
            <a:extLst>
              <a:ext uri="{FF2B5EF4-FFF2-40B4-BE49-F238E27FC236}">
                <a16:creationId xmlns:a16="http://schemas.microsoft.com/office/drawing/2014/main" id="{0E1F5EBC-A09B-9937-DD7C-9CA9FA17EAA0}"/>
              </a:ext>
            </a:extLst>
          </p:cNvPr>
          <p:cNvSpPr txBox="1"/>
          <p:nvPr/>
        </p:nvSpPr>
        <p:spPr>
          <a:xfrm>
            <a:off x="5134695" y="2760825"/>
            <a:ext cx="200055" cy="675794"/>
          </a:xfrm>
          <a:prstGeom prst="rect">
            <a:avLst/>
          </a:prstGeom>
        </p:spPr>
        <p:txBody>
          <a:bodyPr vert="eaVert" wrap="square" lIns="0" tIns="0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10"/>
              </a:spcBef>
            </a:pPr>
            <a:r>
              <a:rPr lang="ja-JP" altLang="en-US" sz="650" b="1" spc="-5" dirty="0">
                <a:solidFill>
                  <a:srgbClr val="FF0000"/>
                </a:solidFill>
                <a:latin typeface="Meiryo UI"/>
                <a:cs typeface="Meiryo UI"/>
              </a:rPr>
              <a:t>通知（</a:t>
            </a:r>
            <a:r>
              <a:rPr lang="ja-JP" altLang="en-US" sz="650" b="1" dirty="0">
                <a:solidFill>
                  <a:srgbClr val="FF0000"/>
                </a:solidFill>
                <a:latin typeface="Meiryo UI"/>
                <a:cs typeface="Meiryo UI"/>
              </a:rPr>
              <a:t>郵送）</a:t>
            </a:r>
            <a:endParaRPr lang="en-US" sz="650" b="1" dirty="0">
              <a:solidFill>
                <a:srgbClr val="FF0000"/>
              </a:solidFill>
              <a:latin typeface="Meiryo UI"/>
              <a:cs typeface="Meiryo UI"/>
            </a:endParaRPr>
          </a:p>
          <a:p>
            <a:pPr marL="635" algn="ctr">
              <a:lnSpc>
                <a:spcPct val="100000"/>
              </a:lnSpc>
              <a:spcBef>
                <a:spcPts val="10"/>
              </a:spcBef>
            </a:pPr>
            <a:r>
              <a:rPr sz="650" b="1" dirty="0" err="1">
                <a:solidFill>
                  <a:srgbClr val="FF0000"/>
                </a:solidFill>
                <a:latin typeface="Meiryo UI"/>
                <a:cs typeface="Meiryo UI"/>
              </a:rPr>
              <a:t>審</a:t>
            </a:r>
            <a:r>
              <a:rPr sz="650" b="1" spc="-5" dirty="0" err="1">
                <a:solidFill>
                  <a:srgbClr val="FF0000"/>
                </a:solidFill>
                <a:latin typeface="Meiryo UI"/>
                <a:cs typeface="Meiryo UI"/>
              </a:rPr>
              <a:t>査</a:t>
            </a:r>
            <a:r>
              <a:rPr sz="650" b="1" dirty="0" err="1">
                <a:solidFill>
                  <a:srgbClr val="FF0000"/>
                </a:solidFill>
                <a:latin typeface="Meiryo UI"/>
                <a:cs typeface="Meiryo UI"/>
              </a:rPr>
              <a:t>結</a:t>
            </a:r>
            <a:r>
              <a:rPr sz="650" b="1" spc="-5" dirty="0" err="1">
                <a:solidFill>
                  <a:srgbClr val="FF0000"/>
                </a:solidFill>
                <a:latin typeface="Meiryo UI"/>
                <a:cs typeface="Meiryo UI"/>
              </a:rPr>
              <a:t>果</a:t>
            </a:r>
            <a:endParaRPr sz="650" dirty="0">
              <a:latin typeface="Meiryo UI"/>
              <a:cs typeface="Meiryo UI"/>
            </a:endParaRPr>
          </a:p>
        </p:txBody>
      </p:sp>
      <p:sp>
        <p:nvSpPr>
          <p:cNvPr id="70" name="object 41">
            <a:extLst>
              <a:ext uri="{FF2B5EF4-FFF2-40B4-BE49-F238E27FC236}">
                <a16:creationId xmlns:a16="http://schemas.microsoft.com/office/drawing/2014/main" id="{A6C29640-40F4-64AD-12C0-9361C51F1FB6}"/>
              </a:ext>
            </a:extLst>
          </p:cNvPr>
          <p:cNvSpPr txBox="1"/>
          <p:nvPr/>
        </p:nvSpPr>
        <p:spPr>
          <a:xfrm>
            <a:off x="3733800" y="3002202"/>
            <a:ext cx="129414" cy="193040"/>
          </a:xfrm>
          <a:prstGeom prst="rect">
            <a:avLst/>
          </a:prstGeom>
        </p:spPr>
        <p:txBody>
          <a:bodyPr vert="eaVert" wrap="square" lIns="0" tIns="0" rIns="0" bIns="0" rtlCol="0">
            <a:spAutoFit/>
          </a:bodyPr>
          <a:lstStyle/>
          <a:p>
            <a:pPr marL="12700">
              <a:lnSpc>
                <a:spcPct val="70000"/>
              </a:lnSpc>
            </a:pPr>
            <a:r>
              <a:rPr sz="650" b="1" spc="-5" dirty="0">
                <a:solidFill>
                  <a:srgbClr val="FF0000"/>
                </a:solidFill>
                <a:latin typeface="Meiryo UI"/>
                <a:cs typeface="Meiryo UI"/>
              </a:rPr>
              <a:t>受</a:t>
            </a: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付</a:t>
            </a:r>
            <a:endParaRPr sz="650" dirty="0">
              <a:latin typeface="Meiryo UI"/>
              <a:cs typeface="Meiryo UI"/>
            </a:endParaRPr>
          </a:p>
        </p:txBody>
      </p:sp>
      <p:sp>
        <p:nvSpPr>
          <p:cNvPr id="71" name="object 43">
            <a:extLst>
              <a:ext uri="{FF2B5EF4-FFF2-40B4-BE49-F238E27FC236}">
                <a16:creationId xmlns:a16="http://schemas.microsoft.com/office/drawing/2014/main" id="{ED49A868-9BAC-26CC-E2DD-AD4A77E388A5}"/>
              </a:ext>
            </a:extLst>
          </p:cNvPr>
          <p:cNvSpPr/>
          <p:nvPr/>
        </p:nvSpPr>
        <p:spPr>
          <a:xfrm>
            <a:off x="3481801" y="3008722"/>
            <a:ext cx="252000" cy="180000"/>
          </a:xfrm>
          <a:custGeom>
            <a:avLst/>
            <a:gdLst/>
            <a:ahLst/>
            <a:cxnLst/>
            <a:rect l="l" t="t" r="r" b="b"/>
            <a:pathLst>
              <a:path w="784225" h="215900">
                <a:moveTo>
                  <a:pt x="784098" y="107441"/>
                </a:moveTo>
                <a:lnTo>
                  <a:pt x="514350" y="0"/>
                </a:lnTo>
                <a:lnTo>
                  <a:pt x="514350" y="53339"/>
                </a:lnTo>
                <a:lnTo>
                  <a:pt x="0" y="53339"/>
                </a:lnTo>
                <a:lnTo>
                  <a:pt x="0" y="161543"/>
                </a:lnTo>
                <a:lnTo>
                  <a:pt x="514350" y="161543"/>
                </a:lnTo>
                <a:lnTo>
                  <a:pt x="514350" y="215645"/>
                </a:lnTo>
                <a:lnTo>
                  <a:pt x="784098" y="107441"/>
                </a:lnTo>
                <a:close/>
              </a:path>
            </a:pathLst>
          </a:custGeom>
          <a:solidFill>
            <a:srgbClr val="FD3F5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40">
            <a:extLst>
              <a:ext uri="{FF2B5EF4-FFF2-40B4-BE49-F238E27FC236}">
                <a16:creationId xmlns:a16="http://schemas.microsoft.com/office/drawing/2014/main" id="{6B7BE5BD-A54C-DE06-8B5D-2A02753D8B2A}"/>
              </a:ext>
            </a:extLst>
          </p:cNvPr>
          <p:cNvSpPr txBox="1"/>
          <p:nvPr/>
        </p:nvSpPr>
        <p:spPr>
          <a:xfrm>
            <a:off x="3752728" y="3221065"/>
            <a:ext cx="912070" cy="1292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70000"/>
              </a:lnSpc>
            </a:pPr>
            <a:r>
              <a:rPr lang="ja-JP" altLang="en-US" sz="1200" b="1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〆</a:t>
            </a:r>
            <a:endParaRPr sz="1200" dirty="0">
              <a:solidFill>
                <a:srgbClr val="FF0000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73" name="object 39">
            <a:extLst>
              <a:ext uri="{FF2B5EF4-FFF2-40B4-BE49-F238E27FC236}">
                <a16:creationId xmlns:a16="http://schemas.microsoft.com/office/drawing/2014/main" id="{44EC5551-4B56-9116-C1BB-8BA329D7D2C5}"/>
              </a:ext>
            </a:extLst>
          </p:cNvPr>
          <p:cNvSpPr txBox="1"/>
          <p:nvPr/>
        </p:nvSpPr>
        <p:spPr>
          <a:xfrm>
            <a:off x="7936305" y="2750425"/>
            <a:ext cx="100026" cy="696595"/>
          </a:xfrm>
          <a:prstGeom prst="rect">
            <a:avLst/>
          </a:prstGeom>
        </p:spPr>
        <p:txBody>
          <a:bodyPr vert="eaVert" wrap="square" lIns="0" tIns="0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10"/>
              </a:spcBef>
            </a:pPr>
            <a:r>
              <a:rPr lang="ja-JP" altLang="en-US" sz="650" b="1" dirty="0">
                <a:solidFill>
                  <a:srgbClr val="FF0000"/>
                </a:solidFill>
                <a:latin typeface="Meiryo UI"/>
                <a:cs typeface="Meiryo UI"/>
              </a:rPr>
              <a:t>シンポジウム</a:t>
            </a:r>
            <a:endParaRPr sz="650" dirty="0">
              <a:latin typeface="Meiryo UI"/>
              <a:cs typeface="Meiryo UI"/>
            </a:endParaRPr>
          </a:p>
        </p:txBody>
      </p:sp>
      <p:sp>
        <p:nvSpPr>
          <p:cNvPr id="100" name="object 36">
            <a:extLst>
              <a:ext uri="{FF2B5EF4-FFF2-40B4-BE49-F238E27FC236}">
                <a16:creationId xmlns:a16="http://schemas.microsoft.com/office/drawing/2014/main" id="{FC919A0F-02B6-6BF1-96EA-0A4EA0F85306}"/>
              </a:ext>
            </a:extLst>
          </p:cNvPr>
          <p:cNvSpPr txBox="1"/>
          <p:nvPr/>
        </p:nvSpPr>
        <p:spPr>
          <a:xfrm>
            <a:off x="5451175" y="2881392"/>
            <a:ext cx="427368" cy="11413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ja-JP" altLang="en-US" sz="650" b="1" spc="-15" dirty="0">
                <a:solidFill>
                  <a:srgbClr val="001F5F"/>
                </a:solidFill>
                <a:latin typeface="Meiryo UI"/>
                <a:cs typeface="Meiryo UI"/>
              </a:rPr>
              <a:t>事務手続</a:t>
            </a:r>
            <a:endParaRPr sz="650" dirty="0">
              <a:latin typeface="Meiryo UI"/>
              <a:cs typeface="Meiryo UI"/>
            </a:endParaRPr>
          </a:p>
        </p:txBody>
      </p:sp>
      <p:sp>
        <p:nvSpPr>
          <p:cNvPr id="66" name="矢印: 右 65">
            <a:extLst>
              <a:ext uri="{FF2B5EF4-FFF2-40B4-BE49-F238E27FC236}">
                <a16:creationId xmlns:a16="http://schemas.microsoft.com/office/drawing/2014/main" id="{B0BA6825-1C45-2D0E-2C79-3296A7FCFBBF}"/>
              </a:ext>
            </a:extLst>
          </p:cNvPr>
          <p:cNvSpPr/>
          <p:nvPr/>
        </p:nvSpPr>
        <p:spPr>
          <a:xfrm>
            <a:off x="4011894" y="2993764"/>
            <a:ext cx="1000155" cy="209917"/>
          </a:xfrm>
          <a:prstGeom prst="rightArrow">
            <a:avLst>
              <a:gd name="adj1" fmla="val 50000"/>
              <a:gd name="adj2" fmla="val 134248"/>
            </a:avLst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7" name="矢印: 右 66">
            <a:extLst>
              <a:ext uri="{FF2B5EF4-FFF2-40B4-BE49-F238E27FC236}">
                <a16:creationId xmlns:a16="http://schemas.microsoft.com/office/drawing/2014/main" id="{EE663F2B-A712-9DE0-AF25-6505026DF324}"/>
              </a:ext>
            </a:extLst>
          </p:cNvPr>
          <p:cNvSpPr/>
          <p:nvPr/>
        </p:nvSpPr>
        <p:spPr>
          <a:xfrm>
            <a:off x="5420407" y="3021169"/>
            <a:ext cx="2456891" cy="155106"/>
          </a:xfrm>
          <a:prstGeom prst="rightArrow">
            <a:avLst>
              <a:gd name="adj1" fmla="val 50000"/>
              <a:gd name="adj2" fmla="val 134248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75" name="グループ化 74">
            <a:extLst>
              <a:ext uri="{FF2B5EF4-FFF2-40B4-BE49-F238E27FC236}">
                <a16:creationId xmlns:a16="http://schemas.microsoft.com/office/drawing/2014/main" id="{7E270F11-6BAD-AA79-8E73-50B7FBB14570}"/>
              </a:ext>
            </a:extLst>
          </p:cNvPr>
          <p:cNvGrpSpPr/>
          <p:nvPr/>
        </p:nvGrpSpPr>
        <p:grpSpPr>
          <a:xfrm>
            <a:off x="4267199" y="5005907"/>
            <a:ext cx="4423913" cy="696595"/>
            <a:chOff x="5728849" y="2634762"/>
            <a:chExt cx="3733591" cy="696595"/>
          </a:xfrm>
        </p:grpSpPr>
        <p:grpSp>
          <p:nvGrpSpPr>
            <p:cNvPr id="76" name="グループ化 75">
              <a:extLst>
                <a:ext uri="{FF2B5EF4-FFF2-40B4-BE49-F238E27FC236}">
                  <a16:creationId xmlns:a16="http://schemas.microsoft.com/office/drawing/2014/main" id="{BFCDD78F-58D8-73FF-2C14-6ACCB18E2193}"/>
                </a:ext>
              </a:extLst>
            </p:cNvPr>
            <p:cNvGrpSpPr/>
            <p:nvPr/>
          </p:nvGrpSpPr>
          <p:grpSpPr>
            <a:xfrm>
              <a:off x="5728849" y="2634762"/>
              <a:ext cx="3733591" cy="696595"/>
              <a:chOff x="3176880" y="2193682"/>
              <a:chExt cx="3733591" cy="696595"/>
            </a:xfrm>
          </p:grpSpPr>
          <p:sp>
            <p:nvSpPr>
              <p:cNvPr id="80" name="object 36">
                <a:extLst>
                  <a:ext uri="{FF2B5EF4-FFF2-40B4-BE49-F238E27FC236}">
                    <a16:creationId xmlns:a16="http://schemas.microsoft.com/office/drawing/2014/main" id="{40F2571B-D0C4-66E5-2FBA-236117BA6DA6}"/>
                  </a:ext>
                </a:extLst>
              </p:cNvPr>
              <p:cNvSpPr txBox="1"/>
              <p:nvPr/>
            </p:nvSpPr>
            <p:spPr>
              <a:xfrm>
                <a:off x="3583144" y="2360746"/>
                <a:ext cx="360680" cy="126364"/>
              </a:xfrm>
              <a:prstGeom prst="rect">
                <a:avLst/>
              </a:prstGeom>
            </p:spPr>
            <p:txBody>
              <a:bodyPr vert="horz" wrap="square" lIns="0" tIns="13970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  <a:spcBef>
                    <a:spcPts val="110"/>
                  </a:spcBef>
                </a:pPr>
                <a:r>
                  <a:rPr sz="650" b="1" spc="-15" dirty="0">
                    <a:solidFill>
                      <a:srgbClr val="001F5F"/>
                    </a:solidFill>
                    <a:latin typeface="Meiryo UI"/>
                    <a:cs typeface="Meiryo UI"/>
                  </a:rPr>
                  <a:t>書面審査</a:t>
                </a:r>
                <a:endParaRPr sz="650" dirty="0">
                  <a:latin typeface="Meiryo UI"/>
                  <a:cs typeface="Meiryo UI"/>
                </a:endParaRPr>
              </a:p>
            </p:txBody>
          </p:sp>
          <p:sp>
            <p:nvSpPr>
              <p:cNvPr id="81" name="object 39">
                <a:extLst>
                  <a:ext uri="{FF2B5EF4-FFF2-40B4-BE49-F238E27FC236}">
                    <a16:creationId xmlns:a16="http://schemas.microsoft.com/office/drawing/2014/main" id="{30AE5C44-2CF7-A450-D57F-4A0262FB9168}"/>
                  </a:ext>
                </a:extLst>
              </p:cNvPr>
              <p:cNvSpPr txBox="1"/>
              <p:nvPr/>
            </p:nvSpPr>
            <p:spPr>
              <a:xfrm>
                <a:off x="4077213" y="2204082"/>
                <a:ext cx="84418" cy="675794"/>
              </a:xfrm>
              <a:prstGeom prst="rect">
                <a:avLst/>
              </a:prstGeom>
            </p:spPr>
            <p:txBody>
              <a:bodyPr vert="eaVert" wrap="square" lIns="0" tIns="0" rIns="0" bIns="0" rtlCol="0">
                <a:spAutoFit/>
              </a:bodyPr>
              <a:lstStyle/>
              <a:p>
                <a:pPr marL="635" algn="ctr">
                  <a:lnSpc>
                    <a:spcPct val="100000"/>
                  </a:lnSpc>
                  <a:spcBef>
                    <a:spcPts val="10"/>
                  </a:spcBef>
                </a:pPr>
                <a:r>
                  <a:rPr sz="650" b="1" dirty="0" err="1">
                    <a:solidFill>
                      <a:srgbClr val="FF0000"/>
                    </a:solidFill>
                    <a:latin typeface="Meiryo UI"/>
                    <a:cs typeface="Meiryo UI"/>
                  </a:rPr>
                  <a:t>審</a:t>
                </a:r>
                <a:r>
                  <a:rPr sz="650" b="1" spc="-5" dirty="0" err="1">
                    <a:solidFill>
                      <a:srgbClr val="FF0000"/>
                    </a:solidFill>
                    <a:latin typeface="Meiryo UI"/>
                    <a:cs typeface="Meiryo UI"/>
                  </a:rPr>
                  <a:t>査</a:t>
                </a:r>
                <a:r>
                  <a:rPr sz="650" b="1" dirty="0" err="1">
                    <a:solidFill>
                      <a:srgbClr val="FF0000"/>
                    </a:solidFill>
                    <a:latin typeface="Meiryo UI"/>
                    <a:cs typeface="Meiryo UI"/>
                  </a:rPr>
                  <a:t>結</a:t>
                </a:r>
                <a:r>
                  <a:rPr sz="650" b="1" spc="-5" dirty="0" err="1">
                    <a:solidFill>
                      <a:srgbClr val="FF0000"/>
                    </a:solidFill>
                    <a:latin typeface="Meiryo UI"/>
                    <a:cs typeface="Meiryo UI"/>
                  </a:rPr>
                  <a:t>果</a:t>
                </a:r>
                <a:r>
                  <a:rPr lang="ja-JP" altLang="en-US" sz="650" b="1" spc="-5" dirty="0">
                    <a:solidFill>
                      <a:srgbClr val="FF0000"/>
                    </a:solidFill>
                    <a:latin typeface="Meiryo UI"/>
                    <a:cs typeface="Meiryo UI"/>
                  </a:rPr>
                  <a:t>通知</a:t>
                </a:r>
                <a:endParaRPr sz="650" dirty="0">
                  <a:latin typeface="Meiryo UI"/>
                  <a:cs typeface="Meiryo UI"/>
                </a:endParaRPr>
              </a:p>
            </p:txBody>
          </p:sp>
          <p:sp>
            <p:nvSpPr>
              <p:cNvPr id="82" name="object 41">
                <a:extLst>
                  <a:ext uri="{FF2B5EF4-FFF2-40B4-BE49-F238E27FC236}">
                    <a16:creationId xmlns:a16="http://schemas.microsoft.com/office/drawing/2014/main" id="{AC025F22-D196-6BFF-2CF3-20ABC91AC29E}"/>
                  </a:ext>
                </a:extLst>
              </p:cNvPr>
              <p:cNvSpPr txBox="1"/>
              <p:nvPr/>
            </p:nvSpPr>
            <p:spPr>
              <a:xfrm>
                <a:off x="3369809" y="2445459"/>
                <a:ext cx="109220" cy="193040"/>
              </a:xfrm>
              <a:prstGeom prst="rect">
                <a:avLst/>
              </a:prstGeom>
            </p:spPr>
            <p:txBody>
              <a:bodyPr vert="eaVert" wrap="square" lIns="0" tIns="0" rIns="0" bIns="0" rtlCol="0">
                <a:spAutoFit/>
              </a:bodyPr>
              <a:lstStyle/>
              <a:p>
                <a:pPr marL="12700">
                  <a:lnSpc>
                    <a:spcPct val="70000"/>
                  </a:lnSpc>
                </a:pPr>
                <a:r>
                  <a:rPr sz="650" b="1" spc="-5" dirty="0">
                    <a:solidFill>
                      <a:srgbClr val="FF0000"/>
                    </a:solidFill>
                    <a:latin typeface="Meiryo UI"/>
                    <a:cs typeface="Meiryo UI"/>
                  </a:rPr>
                  <a:t>受</a:t>
                </a:r>
                <a:r>
                  <a:rPr sz="650" b="1" dirty="0">
                    <a:solidFill>
                      <a:srgbClr val="FF0000"/>
                    </a:solidFill>
                    <a:latin typeface="Meiryo UI"/>
                    <a:cs typeface="Meiryo UI"/>
                  </a:rPr>
                  <a:t>付</a:t>
                </a:r>
                <a:endParaRPr sz="650" dirty="0">
                  <a:latin typeface="Meiryo UI"/>
                  <a:cs typeface="Meiryo UI"/>
                </a:endParaRPr>
              </a:p>
            </p:txBody>
          </p:sp>
          <p:sp>
            <p:nvSpPr>
              <p:cNvPr id="83" name="object 43">
                <a:extLst>
                  <a:ext uri="{FF2B5EF4-FFF2-40B4-BE49-F238E27FC236}">
                    <a16:creationId xmlns:a16="http://schemas.microsoft.com/office/drawing/2014/main" id="{4E3B31B9-3CF1-5B23-9E0B-F66E6B1F50D6}"/>
                  </a:ext>
                </a:extLst>
              </p:cNvPr>
              <p:cNvSpPr/>
              <p:nvPr/>
            </p:nvSpPr>
            <p:spPr>
              <a:xfrm>
                <a:off x="3176880" y="2451979"/>
                <a:ext cx="212677" cy="180000"/>
              </a:xfrm>
              <a:custGeom>
                <a:avLst/>
                <a:gdLst/>
                <a:ahLst/>
                <a:cxnLst/>
                <a:rect l="l" t="t" r="r" b="b"/>
                <a:pathLst>
                  <a:path w="784225" h="215900">
                    <a:moveTo>
                      <a:pt x="784098" y="107441"/>
                    </a:moveTo>
                    <a:lnTo>
                      <a:pt x="514350" y="0"/>
                    </a:lnTo>
                    <a:lnTo>
                      <a:pt x="514350" y="53339"/>
                    </a:lnTo>
                    <a:lnTo>
                      <a:pt x="0" y="53339"/>
                    </a:lnTo>
                    <a:lnTo>
                      <a:pt x="0" y="161543"/>
                    </a:lnTo>
                    <a:lnTo>
                      <a:pt x="514350" y="161543"/>
                    </a:lnTo>
                    <a:lnTo>
                      <a:pt x="514350" y="215645"/>
                    </a:lnTo>
                    <a:lnTo>
                      <a:pt x="784098" y="107441"/>
                    </a:lnTo>
                    <a:close/>
                  </a:path>
                </a:pathLst>
              </a:custGeom>
              <a:solidFill>
                <a:srgbClr val="FD3F51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84" name="object 40">
                <a:extLst>
                  <a:ext uri="{FF2B5EF4-FFF2-40B4-BE49-F238E27FC236}">
                    <a16:creationId xmlns:a16="http://schemas.microsoft.com/office/drawing/2014/main" id="{4FDD1B59-8A82-67E5-CA4C-55ECC2874FC5}"/>
                  </a:ext>
                </a:extLst>
              </p:cNvPr>
              <p:cNvSpPr txBox="1"/>
              <p:nvPr/>
            </p:nvSpPr>
            <p:spPr>
              <a:xfrm>
                <a:off x="3385783" y="2656965"/>
                <a:ext cx="769748" cy="129266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/>
              <a:p>
                <a:pPr marL="12700">
                  <a:lnSpc>
                    <a:spcPct val="70000"/>
                  </a:lnSpc>
                </a:pPr>
                <a:r>
                  <a:rPr lang="ja-JP" altLang="en-US" sz="1200" b="1" dirty="0">
                    <a:solidFill>
                      <a:srgbClr val="FF0000"/>
                    </a:solidFill>
                    <a:latin typeface="BIZ UDゴシック" panose="020B0400000000000000" pitchFamily="49" charset="-128"/>
                    <a:ea typeface="BIZ UDゴシック" panose="020B0400000000000000" pitchFamily="49" charset="-128"/>
                  </a:rPr>
                  <a:t>〆</a:t>
                </a:r>
                <a:endParaRPr sz="1200" dirty="0">
                  <a:solidFill>
                    <a:srgbClr val="FF0000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endParaRPr>
              </a:p>
            </p:txBody>
          </p:sp>
          <p:sp>
            <p:nvSpPr>
              <p:cNvPr id="85" name="object 39">
                <a:extLst>
                  <a:ext uri="{FF2B5EF4-FFF2-40B4-BE49-F238E27FC236}">
                    <a16:creationId xmlns:a16="http://schemas.microsoft.com/office/drawing/2014/main" id="{04446725-9C34-4B25-DD19-596D57E232E9}"/>
                  </a:ext>
                </a:extLst>
              </p:cNvPr>
              <p:cNvSpPr txBox="1"/>
              <p:nvPr/>
            </p:nvSpPr>
            <p:spPr>
              <a:xfrm>
                <a:off x="6826053" y="2193682"/>
                <a:ext cx="84418" cy="696595"/>
              </a:xfrm>
              <a:prstGeom prst="rect">
                <a:avLst/>
              </a:prstGeom>
            </p:spPr>
            <p:txBody>
              <a:bodyPr vert="eaVert" wrap="square" lIns="0" tIns="0" rIns="0" bIns="0" rtlCol="0">
                <a:spAutoFit/>
              </a:bodyPr>
              <a:lstStyle/>
              <a:p>
                <a:pPr marL="635" algn="ctr">
                  <a:lnSpc>
                    <a:spcPct val="100000"/>
                  </a:lnSpc>
                  <a:spcBef>
                    <a:spcPts val="10"/>
                  </a:spcBef>
                </a:pPr>
                <a:r>
                  <a:rPr lang="ja-JP" altLang="en-US" sz="650" b="1" dirty="0">
                    <a:solidFill>
                      <a:srgbClr val="FF0000"/>
                    </a:solidFill>
                    <a:latin typeface="Meiryo UI"/>
                    <a:cs typeface="Meiryo UI"/>
                  </a:rPr>
                  <a:t>派遣</a:t>
                </a:r>
                <a:endParaRPr sz="650" dirty="0">
                  <a:latin typeface="Meiryo UI"/>
                  <a:cs typeface="Meiryo UI"/>
                </a:endParaRPr>
              </a:p>
            </p:txBody>
          </p:sp>
          <p:sp>
            <p:nvSpPr>
              <p:cNvPr id="96" name="object 36">
                <a:extLst>
                  <a:ext uri="{FF2B5EF4-FFF2-40B4-BE49-F238E27FC236}">
                    <a16:creationId xmlns:a16="http://schemas.microsoft.com/office/drawing/2014/main" id="{A9E245A3-B100-CE28-396F-A9B559252FB8}"/>
                  </a:ext>
                </a:extLst>
              </p:cNvPr>
              <p:cNvSpPr txBox="1"/>
              <p:nvPr/>
            </p:nvSpPr>
            <p:spPr>
              <a:xfrm>
                <a:off x="4360463" y="2366861"/>
                <a:ext cx="360680" cy="114134"/>
              </a:xfrm>
              <a:prstGeom prst="rect">
                <a:avLst/>
              </a:prstGeom>
            </p:spPr>
            <p:txBody>
              <a:bodyPr vert="horz" wrap="square" lIns="0" tIns="13970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  <a:spcBef>
                    <a:spcPts val="110"/>
                  </a:spcBef>
                </a:pPr>
                <a:r>
                  <a:rPr lang="ja-JP" altLang="en-US" sz="650" b="1" spc="-15" dirty="0">
                    <a:solidFill>
                      <a:srgbClr val="001F5F"/>
                    </a:solidFill>
                    <a:latin typeface="Meiryo UI"/>
                    <a:cs typeface="Meiryo UI"/>
                  </a:rPr>
                  <a:t>事務手続</a:t>
                </a:r>
                <a:endParaRPr sz="650" dirty="0">
                  <a:latin typeface="Meiryo UI"/>
                  <a:cs typeface="Meiryo UI"/>
                </a:endParaRPr>
              </a:p>
            </p:txBody>
          </p:sp>
        </p:grpSp>
        <p:sp>
          <p:nvSpPr>
            <p:cNvPr id="77" name="矢印: 右 76">
              <a:extLst>
                <a:ext uri="{FF2B5EF4-FFF2-40B4-BE49-F238E27FC236}">
                  <a16:creationId xmlns:a16="http://schemas.microsoft.com/office/drawing/2014/main" id="{2D5E0AB4-874C-F413-5D81-2C603E622962}"/>
                </a:ext>
              </a:extLst>
            </p:cNvPr>
            <p:cNvSpPr/>
            <p:nvPr/>
          </p:nvSpPr>
          <p:spPr>
            <a:xfrm>
              <a:off x="6160202" y="2893059"/>
              <a:ext cx="343668" cy="180000"/>
            </a:xfrm>
            <a:prstGeom prst="rightArrow">
              <a:avLst>
                <a:gd name="adj1" fmla="val 50000"/>
                <a:gd name="adj2" fmla="val 134248"/>
              </a:avLst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8" name="矢印: 右 77">
              <a:extLst>
                <a:ext uri="{FF2B5EF4-FFF2-40B4-BE49-F238E27FC236}">
                  <a16:creationId xmlns:a16="http://schemas.microsoft.com/office/drawing/2014/main" id="{8DC3C552-08EB-13DD-1C32-5A633F61D175}"/>
                </a:ext>
              </a:extLst>
            </p:cNvPr>
            <p:cNvSpPr/>
            <p:nvPr/>
          </p:nvSpPr>
          <p:spPr>
            <a:xfrm>
              <a:off x="6827345" y="2893059"/>
              <a:ext cx="2558714" cy="180000"/>
            </a:xfrm>
            <a:prstGeom prst="rightArrow">
              <a:avLst>
                <a:gd name="adj1" fmla="val 50000"/>
                <a:gd name="adj2" fmla="val 134248"/>
              </a:avLst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2F9E5119-F431-2467-C966-F73789CA3122}"/>
              </a:ext>
            </a:extLst>
          </p:cNvPr>
          <p:cNvGrpSpPr/>
          <p:nvPr/>
        </p:nvGrpSpPr>
        <p:grpSpPr>
          <a:xfrm>
            <a:off x="4624800" y="6258204"/>
            <a:ext cx="2561826" cy="696595"/>
            <a:chOff x="7329310" y="2667859"/>
            <a:chExt cx="2162070" cy="696595"/>
          </a:xfrm>
        </p:grpSpPr>
        <p:grpSp>
          <p:nvGrpSpPr>
            <p:cNvPr id="32" name="グループ化 31">
              <a:extLst>
                <a:ext uri="{FF2B5EF4-FFF2-40B4-BE49-F238E27FC236}">
                  <a16:creationId xmlns:a16="http://schemas.microsoft.com/office/drawing/2014/main" id="{73B41A4A-091C-E1BD-6EC6-9CD09AF95C2C}"/>
                </a:ext>
              </a:extLst>
            </p:cNvPr>
            <p:cNvGrpSpPr/>
            <p:nvPr/>
          </p:nvGrpSpPr>
          <p:grpSpPr>
            <a:xfrm>
              <a:off x="7329310" y="2667859"/>
              <a:ext cx="2162070" cy="696595"/>
              <a:chOff x="4777341" y="2226779"/>
              <a:chExt cx="2162070" cy="696595"/>
            </a:xfrm>
          </p:grpSpPr>
          <p:sp>
            <p:nvSpPr>
              <p:cNvPr id="37" name="object 36">
                <a:extLst>
                  <a:ext uri="{FF2B5EF4-FFF2-40B4-BE49-F238E27FC236}">
                    <a16:creationId xmlns:a16="http://schemas.microsoft.com/office/drawing/2014/main" id="{DE625F2F-0BF9-53AB-295F-7CB71510BCE0}"/>
                  </a:ext>
                </a:extLst>
              </p:cNvPr>
              <p:cNvSpPr txBox="1"/>
              <p:nvPr/>
            </p:nvSpPr>
            <p:spPr>
              <a:xfrm>
                <a:off x="5385987" y="2364864"/>
                <a:ext cx="360680" cy="126364"/>
              </a:xfrm>
              <a:prstGeom prst="rect">
                <a:avLst/>
              </a:prstGeom>
            </p:spPr>
            <p:txBody>
              <a:bodyPr vert="horz" wrap="square" lIns="0" tIns="13970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  <a:spcBef>
                    <a:spcPts val="110"/>
                  </a:spcBef>
                </a:pPr>
                <a:r>
                  <a:rPr sz="650" b="1" spc="-15" dirty="0">
                    <a:solidFill>
                      <a:srgbClr val="001F5F"/>
                    </a:solidFill>
                    <a:latin typeface="Meiryo UI"/>
                    <a:cs typeface="Meiryo UI"/>
                  </a:rPr>
                  <a:t>書面審査</a:t>
                </a:r>
                <a:endParaRPr sz="650" dirty="0">
                  <a:latin typeface="Meiryo UI"/>
                  <a:cs typeface="Meiryo UI"/>
                </a:endParaRPr>
              </a:p>
            </p:txBody>
          </p:sp>
          <p:sp>
            <p:nvSpPr>
              <p:cNvPr id="38" name="object 39">
                <a:extLst>
                  <a:ext uri="{FF2B5EF4-FFF2-40B4-BE49-F238E27FC236}">
                    <a16:creationId xmlns:a16="http://schemas.microsoft.com/office/drawing/2014/main" id="{9EBD4804-A3AF-8E26-1D37-4E9A4256D371}"/>
                  </a:ext>
                </a:extLst>
              </p:cNvPr>
              <p:cNvSpPr txBox="1"/>
              <p:nvPr/>
            </p:nvSpPr>
            <p:spPr>
              <a:xfrm>
                <a:off x="5977097" y="2237179"/>
                <a:ext cx="168838" cy="675794"/>
              </a:xfrm>
              <a:prstGeom prst="rect">
                <a:avLst/>
              </a:prstGeom>
            </p:spPr>
            <p:txBody>
              <a:bodyPr vert="eaVert" wrap="square" lIns="0" tIns="0" rIns="0" bIns="0" rtlCol="0">
                <a:spAutoFit/>
              </a:bodyPr>
              <a:lstStyle/>
              <a:p>
                <a:pPr marL="635" algn="ctr">
                  <a:lnSpc>
                    <a:spcPct val="100000"/>
                  </a:lnSpc>
                  <a:spcBef>
                    <a:spcPts val="10"/>
                  </a:spcBef>
                </a:pPr>
                <a:endParaRPr lang="en-US" sz="650" b="1" dirty="0">
                  <a:solidFill>
                    <a:srgbClr val="FF0000"/>
                  </a:solidFill>
                  <a:latin typeface="Meiryo UI"/>
                  <a:cs typeface="Meiryo UI"/>
                </a:endParaRPr>
              </a:p>
              <a:p>
                <a:pPr marL="635" algn="ctr">
                  <a:lnSpc>
                    <a:spcPct val="100000"/>
                  </a:lnSpc>
                  <a:spcBef>
                    <a:spcPts val="10"/>
                  </a:spcBef>
                </a:pPr>
                <a:r>
                  <a:rPr sz="650" b="1" dirty="0" err="1">
                    <a:solidFill>
                      <a:srgbClr val="FF0000"/>
                    </a:solidFill>
                    <a:latin typeface="Meiryo UI"/>
                    <a:cs typeface="Meiryo UI"/>
                  </a:rPr>
                  <a:t>審</a:t>
                </a:r>
                <a:r>
                  <a:rPr sz="650" b="1" spc="-5" dirty="0" err="1">
                    <a:solidFill>
                      <a:srgbClr val="FF0000"/>
                    </a:solidFill>
                    <a:latin typeface="Meiryo UI"/>
                    <a:cs typeface="Meiryo UI"/>
                  </a:rPr>
                  <a:t>査</a:t>
                </a:r>
                <a:r>
                  <a:rPr sz="650" b="1" dirty="0" err="1">
                    <a:solidFill>
                      <a:srgbClr val="FF0000"/>
                    </a:solidFill>
                    <a:latin typeface="Meiryo UI"/>
                    <a:cs typeface="Meiryo UI"/>
                  </a:rPr>
                  <a:t>結</a:t>
                </a:r>
                <a:r>
                  <a:rPr sz="650" b="1" spc="-5" dirty="0" err="1">
                    <a:solidFill>
                      <a:srgbClr val="FF0000"/>
                    </a:solidFill>
                    <a:latin typeface="Meiryo UI"/>
                    <a:cs typeface="Meiryo UI"/>
                  </a:rPr>
                  <a:t>果</a:t>
                </a:r>
                <a:r>
                  <a:rPr lang="ja-JP" altLang="en-US" sz="650" b="1" spc="-5" dirty="0">
                    <a:solidFill>
                      <a:srgbClr val="FF0000"/>
                    </a:solidFill>
                    <a:latin typeface="Meiryo UI"/>
                    <a:cs typeface="Meiryo UI"/>
                  </a:rPr>
                  <a:t>通知</a:t>
                </a:r>
                <a:endParaRPr sz="650" dirty="0">
                  <a:latin typeface="Meiryo UI"/>
                  <a:cs typeface="Meiryo UI"/>
                </a:endParaRPr>
              </a:p>
            </p:txBody>
          </p:sp>
          <p:sp>
            <p:nvSpPr>
              <p:cNvPr id="39" name="object 41">
                <a:extLst>
                  <a:ext uri="{FF2B5EF4-FFF2-40B4-BE49-F238E27FC236}">
                    <a16:creationId xmlns:a16="http://schemas.microsoft.com/office/drawing/2014/main" id="{6E157135-14F1-8B39-8930-A83D746C7D88}"/>
                  </a:ext>
                </a:extLst>
              </p:cNvPr>
              <p:cNvSpPr txBox="1"/>
              <p:nvPr/>
            </p:nvSpPr>
            <p:spPr>
              <a:xfrm>
                <a:off x="5054327" y="2478556"/>
                <a:ext cx="109220" cy="193040"/>
              </a:xfrm>
              <a:prstGeom prst="rect">
                <a:avLst/>
              </a:prstGeom>
            </p:spPr>
            <p:txBody>
              <a:bodyPr vert="eaVert" wrap="square" lIns="0" tIns="0" rIns="0" bIns="0" rtlCol="0">
                <a:spAutoFit/>
              </a:bodyPr>
              <a:lstStyle/>
              <a:p>
                <a:pPr marL="12700">
                  <a:lnSpc>
                    <a:spcPct val="70000"/>
                  </a:lnSpc>
                </a:pPr>
                <a:r>
                  <a:rPr sz="650" b="1" spc="-5" dirty="0">
                    <a:solidFill>
                      <a:srgbClr val="FF0000"/>
                    </a:solidFill>
                    <a:latin typeface="Meiryo UI"/>
                    <a:cs typeface="Meiryo UI"/>
                  </a:rPr>
                  <a:t>受</a:t>
                </a:r>
                <a:r>
                  <a:rPr sz="650" b="1" dirty="0">
                    <a:solidFill>
                      <a:srgbClr val="FF0000"/>
                    </a:solidFill>
                    <a:latin typeface="Meiryo UI"/>
                    <a:cs typeface="Meiryo UI"/>
                  </a:rPr>
                  <a:t>付</a:t>
                </a:r>
                <a:endParaRPr sz="650">
                  <a:latin typeface="Meiryo UI"/>
                  <a:cs typeface="Meiryo UI"/>
                </a:endParaRPr>
              </a:p>
            </p:txBody>
          </p:sp>
          <p:sp>
            <p:nvSpPr>
              <p:cNvPr id="40" name="object 43">
                <a:extLst>
                  <a:ext uri="{FF2B5EF4-FFF2-40B4-BE49-F238E27FC236}">
                    <a16:creationId xmlns:a16="http://schemas.microsoft.com/office/drawing/2014/main" id="{28107FD8-AA3D-4B86-0277-0C1B48FEEB90}"/>
                  </a:ext>
                </a:extLst>
              </p:cNvPr>
              <p:cNvSpPr/>
              <p:nvPr/>
            </p:nvSpPr>
            <p:spPr>
              <a:xfrm>
                <a:off x="4777341" y="2485076"/>
                <a:ext cx="212677" cy="180000"/>
              </a:xfrm>
              <a:custGeom>
                <a:avLst/>
                <a:gdLst/>
                <a:ahLst/>
                <a:cxnLst/>
                <a:rect l="l" t="t" r="r" b="b"/>
                <a:pathLst>
                  <a:path w="784225" h="215900">
                    <a:moveTo>
                      <a:pt x="784098" y="107441"/>
                    </a:moveTo>
                    <a:lnTo>
                      <a:pt x="514350" y="0"/>
                    </a:lnTo>
                    <a:lnTo>
                      <a:pt x="514350" y="53339"/>
                    </a:lnTo>
                    <a:lnTo>
                      <a:pt x="0" y="53339"/>
                    </a:lnTo>
                    <a:lnTo>
                      <a:pt x="0" y="161543"/>
                    </a:lnTo>
                    <a:lnTo>
                      <a:pt x="514350" y="161543"/>
                    </a:lnTo>
                    <a:lnTo>
                      <a:pt x="514350" y="215645"/>
                    </a:lnTo>
                    <a:lnTo>
                      <a:pt x="784098" y="107441"/>
                    </a:lnTo>
                    <a:close/>
                  </a:path>
                </a:pathLst>
              </a:custGeom>
              <a:solidFill>
                <a:srgbClr val="FD3F51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41" name="object 40">
                <a:extLst>
                  <a:ext uri="{FF2B5EF4-FFF2-40B4-BE49-F238E27FC236}">
                    <a16:creationId xmlns:a16="http://schemas.microsoft.com/office/drawing/2014/main" id="{050F233D-80C1-396E-172D-F4556CF43521}"/>
                  </a:ext>
                </a:extLst>
              </p:cNvPr>
              <p:cNvSpPr txBox="1"/>
              <p:nvPr/>
            </p:nvSpPr>
            <p:spPr>
              <a:xfrm>
                <a:off x="5070928" y="2772518"/>
                <a:ext cx="304947" cy="129266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/>
              <a:p>
                <a:pPr marL="12700">
                  <a:lnSpc>
                    <a:spcPct val="70000"/>
                  </a:lnSpc>
                </a:pPr>
                <a:r>
                  <a:rPr lang="ja-JP" altLang="en-US" sz="1200" b="1" dirty="0">
                    <a:solidFill>
                      <a:srgbClr val="FF0000"/>
                    </a:solidFill>
                    <a:latin typeface="BIZ UDゴシック" panose="020B0400000000000000" pitchFamily="49" charset="-128"/>
                    <a:ea typeface="BIZ UDゴシック" panose="020B0400000000000000" pitchFamily="49" charset="-128"/>
                  </a:rPr>
                  <a:t>〆</a:t>
                </a:r>
                <a:endParaRPr sz="1200" dirty="0">
                  <a:solidFill>
                    <a:srgbClr val="FF0000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endParaRPr>
              </a:p>
            </p:txBody>
          </p:sp>
          <p:sp>
            <p:nvSpPr>
              <p:cNvPr id="43" name="object 39">
                <a:extLst>
                  <a:ext uri="{FF2B5EF4-FFF2-40B4-BE49-F238E27FC236}">
                    <a16:creationId xmlns:a16="http://schemas.microsoft.com/office/drawing/2014/main" id="{9277CD62-20FD-8D9C-5A6F-E2B3034E5386}"/>
                  </a:ext>
                </a:extLst>
              </p:cNvPr>
              <p:cNvSpPr txBox="1"/>
              <p:nvPr/>
            </p:nvSpPr>
            <p:spPr>
              <a:xfrm>
                <a:off x="6854993" y="2226779"/>
                <a:ext cx="84418" cy="696595"/>
              </a:xfrm>
              <a:prstGeom prst="rect">
                <a:avLst/>
              </a:prstGeom>
            </p:spPr>
            <p:txBody>
              <a:bodyPr vert="eaVert" wrap="square" lIns="0" tIns="0" rIns="0" bIns="0" rtlCol="0">
                <a:spAutoFit/>
              </a:bodyPr>
              <a:lstStyle/>
              <a:p>
                <a:pPr marL="635" algn="ctr">
                  <a:lnSpc>
                    <a:spcPct val="100000"/>
                  </a:lnSpc>
                  <a:spcBef>
                    <a:spcPts val="10"/>
                  </a:spcBef>
                </a:pPr>
                <a:r>
                  <a:rPr lang="ja-JP" altLang="en-US" sz="650" b="1" dirty="0">
                    <a:solidFill>
                      <a:srgbClr val="FF0000"/>
                    </a:solidFill>
                    <a:latin typeface="Meiryo UI"/>
                    <a:cs typeface="Meiryo UI"/>
                  </a:rPr>
                  <a:t>派遣</a:t>
                </a:r>
                <a:endParaRPr sz="650" dirty="0">
                  <a:latin typeface="Meiryo UI"/>
                  <a:cs typeface="Meiryo UI"/>
                </a:endParaRPr>
              </a:p>
            </p:txBody>
          </p:sp>
          <p:sp>
            <p:nvSpPr>
              <p:cNvPr id="95" name="object 36">
                <a:extLst>
                  <a:ext uri="{FF2B5EF4-FFF2-40B4-BE49-F238E27FC236}">
                    <a16:creationId xmlns:a16="http://schemas.microsoft.com/office/drawing/2014/main" id="{3C2DE62A-BC35-2226-CF79-D01DE647CB8A}"/>
                  </a:ext>
                </a:extLst>
              </p:cNvPr>
              <p:cNvSpPr txBox="1"/>
              <p:nvPr/>
            </p:nvSpPr>
            <p:spPr>
              <a:xfrm>
                <a:off x="6251281" y="2357492"/>
                <a:ext cx="360680" cy="114134"/>
              </a:xfrm>
              <a:prstGeom prst="rect">
                <a:avLst/>
              </a:prstGeom>
            </p:spPr>
            <p:txBody>
              <a:bodyPr vert="horz" wrap="square" lIns="0" tIns="13970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  <a:spcBef>
                    <a:spcPts val="110"/>
                  </a:spcBef>
                </a:pPr>
                <a:r>
                  <a:rPr lang="ja-JP" altLang="en-US" sz="650" b="1" spc="-15" dirty="0">
                    <a:solidFill>
                      <a:srgbClr val="001F5F"/>
                    </a:solidFill>
                    <a:latin typeface="Meiryo UI"/>
                    <a:cs typeface="Meiryo UI"/>
                  </a:rPr>
                  <a:t>事務手続</a:t>
                </a:r>
                <a:endParaRPr sz="650" dirty="0">
                  <a:latin typeface="Meiryo UI"/>
                  <a:cs typeface="Meiryo UI"/>
                </a:endParaRPr>
              </a:p>
            </p:txBody>
          </p:sp>
        </p:grpSp>
        <p:sp>
          <p:nvSpPr>
            <p:cNvPr id="34" name="矢印: 右 33">
              <a:extLst>
                <a:ext uri="{FF2B5EF4-FFF2-40B4-BE49-F238E27FC236}">
                  <a16:creationId xmlns:a16="http://schemas.microsoft.com/office/drawing/2014/main" id="{FE7F641C-AA98-1410-A405-86EE68EA3B44}"/>
                </a:ext>
              </a:extLst>
            </p:cNvPr>
            <p:cNvSpPr/>
            <p:nvPr/>
          </p:nvSpPr>
          <p:spPr>
            <a:xfrm>
              <a:off x="7802710" y="2926156"/>
              <a:ext cx="682760" cy="180000"/>
            </a:xfrm>
            <a:prstGeom prst="rightArrow">
              <a:avLst>
                <a:gd name="adj1" fmla="val 50000"/>
                <a:gd name="adj2" fmla="val 134248"/>
              </a:avLst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6" name="矢印: 右 35">
              <a:extLst>
                <a:ext uri="{FF2B5EF4-FFF2-40B4-BE49-F238E27FC236}">
                  <a16:creationId xmlns:a16="http://schemas.microsoft.com/office/drawing/2014/main" id="{7EE9EDDE-5D4D-EC8F-0B90-B791567EB9E1}"/>
                </a:ext>
              </a:extLst>
            </p:cNvPr>
            <p:cNvSpPr/>
            <p:nvPr/>
          </p:nvSpPr>
          <p:spPr>
            <a:xfrm>
              <a:off x="8635248" y="2926156"/>
              <a:ext cx="721941" cy="180000"/>
            </a:xfrm>
            <a:prstGeom prst="rightArrow">
              <a:avLst>
                <a:gd name="adj1" fmla="val 50000"/>
                <a:gd name="adj2" fmla="val 134248"/>
              </a:avLst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cxnSp>
        <p:nvCxnSpPr>
          <p:cNvPr id="44" name="直線コネクタ 43">
            <a:extLst>
              <a:ext uri="{FF2B5EF4-FFF2-40B4-BE49-F238E27FC236}">
                <a16:creationId xmlns:a16="http://schemas.microsoft.com/office/drawing/2014/main" id="{47A2BBE7-9CAD-D73F-C09F-BA054336FF62}"/>
              </a:ext>
            </a:extLst>
          </p:cNvPr>
          <p:cNvCxnSpPr/>
          <p:nvPr/>
        </p:nvCxnSpPr>
        <p:spPr>
          <a:xfrm>
            <a:off x="904876" y="4592599"/>
            <a:ext cx="88487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コネクタ 44">
            <a:extLst>
              <a:ext uri="{FF2B5EF4-FFF2-40B4-BE49-F238E27FC236}">
                <a16:creationId xmlns:a16="http://schemas.microsoft.com/office/drawing/2014/main" id="{59839E3C-A232-2B02-55E1-26E5337BB5ED}"/>
              </a:ext>
            </a:extLst>
          </p:cNvPr>
          <p:cNvCxnSpPr/>
          <p:nvPr/>
        </p:nvCxnSpPr>
        <p:spPr>
          <a:xfrm>
            <a:off x="914400" y="6040399"/>
            <a:ext cx="88487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8" name="図 47">
            <a:extLst>
              <a:ext uri="{FF2B5EF4-FFF2-40B4-BE49-F238E27FC236}">
                <a16:creationId xmlns:a16="http://schemas.microsoft.com/office/drawing/2014/main" id="{ABAB8A13-FC63-EA14-B102-ACD1B3D09B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66" y="1544600"/>
            <a:ext cx="9949534" cy="561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79006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" name="グループ化 46">
            <a:extLst>
              <a:ext uri="{FF2B5EF4-FFF2-40B4-BE49-F238E27FC236}">
                <a16:creationId xmlns:a16="http://schemas.microsoft.com/office/drawing/2014/main" id="{3111AA8B-7A35-80A8-647B-9253A1FA9220}"/>
              </a:ext>
            </a:extLst>
          </p:cNvPr>
          <p:cNvGrpSpPr/>
          <p:nvPr/>
        </p:nvGrpSpPr>
        <p:grpSpPr>
          <a:xfrm>
            <a:off x="1918716" y="1277795"/>
            <a:ext cx="8139684" cy="5937003"/>
            <a:chOff x="1918716" y="1583623"/>
            <a:chExt cx="8139684" cy="5260251"/>
          </a:xfrm>
        </p:grpSpPr>
        <p:sp>
          <p:nvSpPr>
            <p:cNvPr id="4" name="object 4"/>
            <p:cNvSpPr/>
            <p:nvPr/>
          </p:nvSpPr>
          <p:spPr>
            <a:xfrm>
              <a:off x="1918716" y="1599212"/>
              <a:ext cx="0" cy="5244662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286762" y="1599212"/>
              <a:ext cx="0" cy="5244662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654807" y="1599212"/>
              <a:ext cx="0" cy="5244662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022091" y="1599212"/>
              <a:ext cx="0" cy="5244662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3390138" y="1599212"/>
              <a:ext cx="0" cy="5244662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3757421" y="1599212"/>
              <a:ext cx="0" cy="5244662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125467" y="1599212"/>
              <a:ext cx="0" cy="5244662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4493514" y="1599212"/>
              <a:ext cx="0" cy="5244662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860797" y="1599212"/>
              <a:ext cx="0" cy="5244662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5228844" y="1599212"/>
              <a:ext cx="0" cy="5244662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5596127" y="1599212"/>
              <a:ext cx="0" cy="5244662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5964173" y="1599212"/>
              <a:ext cx="0" cy="5244662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6331458" y="1599212"/>
              <a:ext cx="0" cy="5244662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6699504" y="1599212"/>
              <a:ext cx="0" cy="5244662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7067550" y="1599212"/>
              <a:ext cx="0" cy="5244662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434833" y="1599212"/>
              <a:ext cx="0" cy="5244662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7802880" y="1599212"/>
              <a:ext cx="0" cy="5244662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8170164" y="1599212"/>
              <a:ext cx="0" cy="5244662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8538209" y="1599212"/>
              <a:ext cx="0" cy="5244662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8906255" y="1599212"/>
              <a:ext cx="0" cy="5244662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9273540" y="1599212"/>
              <a:ext cx="0" cy="5244662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9641585" y="1599212"/>
              <a:ext cx="0" cy="5244662"/>
            </a:xfrm>
            <a:custGeom>
              <a:avLst/>
              <a:gdLst/>
              <a:ahLst/>
              <a:cxnLst/>
              <a:rect l="l" t="t" r="r" b="b"/>
              <a:pathLst>
                <a:path h="4479290">
                  <a:moveTo>
                    <a:pt x="0" y="0"/>
                  </a:moveTo>
                  <a:lnTo>
                    <a:pt x="0" y="4479036"/>
                  </a:lnTo>
                </a:path>
              </a:pathLst>
            </a:custGeom>
            <a:ln w="523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 txBox="1"/>
            <p:nvPr/>
          </p:nvSpPr>
          <p:spPr>
            <a:xfrm>
              <a:off x="3061929" y="1583623"/>
              <a:ext cx="4331335" cy="218008"/>
            </a:xfrm>
            <a:prstGeom prst="rect">
              <a:avLst/>
            </a:prstGeom>
          </p:spPr>
          <p:txBody>
            <a:bodyPr vert="horz" wrap="square" lIns="0" tIns="1778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240"/>
                </a:spcBef>
              </a:pPr>
              <a:r>
                <a:rPr sz="1300" dirty="0">
                  <a:latin typeface="游ゴシック"/>
                  <a:cs typeface="游ゴシック"/>
                </a:rPr>
                <a:t>4</a:t>
              </a:r>
              <a:r>
                <a:rPr sz="1300" spc="245" dirty="0">
                  <a:latin typeface="游ゴシック"/>
                  <a:cs typeface="游ゴシック"/>
                </a:rPr>
                <a:t>月 </a:t>
              </a:r>
              <a:r>
                <a:rPr sz="1300" dirty="0">
                  <a:latin typeface="游ゴシック"/>
                  <a:cs typeface="游ゴシック"/>
                </a:rPr>
                <a:t>5</a:t>
              </a:r>
              <a:r>
                <a:rPr sz="1300" spc="245" dirty="0">
                  <a:latin typeface="游ゴシック"/>
                  <a:cs typeface="游ゴシック"/>
                </a:rPr>
                <a:t>月 </a:t>
              </a:r>
              <a:r>
                <a:rPr sz="1300" dirty="0">
                  <a:latin typeface="游ゴシック"/>
                  <a:cs typeface="游ゴシック"/>
                </a:rPr>
                <a:t>6</a:t>
              </a:r>
              <a:r>
                <a:rPr sz="1300" spc="245" dirty="0">
                  <a:latin typeface="游ゴシック"/>
                  <a:cs typeface="游ゴシック"/>
                </a:rPr>
                <a:t>月 </a:t>
              </a:r>
              <a:r>
                <a:rPr sz="1300" dirty="0">
                  <a:latin typeface="游ゴシック"/>
                  <a:cs typeface="游ゴシック"/>
                </a:rPr>
                <a:t>7</a:t>
              </a:r>
              <a:r>
                <a:rPr sz="1300" spc="245" dirty="0">
                  <a:latin typeface="游ゴシック"/>
                  <a:cs typeface="游ゴシック"/>
                </a:rPr>
                <a:t>月 </a:t>
              </a:r>
              <a:r>
                <a:rPr sz="1300" dirty="0">
                  <a:latin typeface="游ゴシック"/>
                  <a:cs typeface="游ゴシック"/>
                </a:rPr>
                <a:t>8</a:t>
              </a:r>
              <a:r>
                <a:rPr sz="1300" spc="245" dirty="0">
                  <a:latin typeface="游ゴシック"/>
                  <a:cs typeface="游ゴシック"/>
                </a:rPr>
                <a:t>月 </a:t>
              </a:r>
              <a:r>
                <a:rPr sz="1300" dirty="0">
                  <a:latin typeface="游ゴシック"/>
                  <a:cs typeface="游ゴシック"/>
                </a:rPr>
                <a:t>9</a:t>
              </a:r>
              <a:r>
                <a:rPr sz="1300" spc="55" dirty="0">
                  <a:latin typeface="游ゴシック"/>
                  <a:cs typeface="游ゴシック"/>
                </a:rPr>
                <a:t>月 </a:t>
              </a:r>
              <a:r>
                <a:rPr sz="1300" dirty="0">
                  <a:latin typeface="游ゴシック"/>
                  <a:cs typeface="游ゴシック"/>
                </a:rPr>
                <a:t>10</a:t>
              </a:r>
              <a:r>
                <a:rPr sz="1300" spc="120" dirty="0">
                  <a:latin typeface="游ゴシック"/>
                  <a:cs typeface="游ゴシック"/>
                </a:rPr>
                <a:t>月</a:t>
              </a:r>
              <a:r>
                <a:rPr sz="1300" dirty="0">
                  <a:latin typeface="游ゴシック"/>
                  <a:cs typeface="游ゴシック"/>
                </a:rPr>
                <a:t>11</a:t>
              </a:r>
              <a:r>
                <a:rPr sz="1300" spc="114" dirty="0">
                  <a:latin typeface="游ゴシック"/>
                  <a:cs typeface="游ゴシック"/>
                </a:rPr>
                <a:t>月</a:t>
              </a:r>
              <a:r>
                <a:rPr sz="1300" dirty="0">
                  <a:latin typeface="游ゴシック"/>
                  <a:cs typeface="游ゴシック"/>
                </a:rPr>
                <a:t>12</a:t>
              </a:r>
              <a:r>
                <a:rPr sz="1300" spc="55" dirty="0">
                  <a:latin typeface="游ゴシック"/>
                  <a:cs typeface="游ゴシック"/>
                </a:rPr>
                <a:t>月 </a:t>
              </a:r>
              <a:r>
                <a:rPr sz="1300" dirty="0">
                  <a:latin typeface="游ゴシック"/>
                  <a:cs typeface="游ゴシック"/>
                </a:rPr>
                <a:t>1</a:t>
              </a:r>
              <a:r>
                <a:rPr sz="1300" spc="245" dirty="0">
                  <a:latin typeface="游ゴシック"/>
                  <a:cs typeface="游ゴシック"/>
                </a:rPr>
                <a:t>月 </a:t>
              </a:r>
              <a:r>
                <a:rPr sz="1300" dirty="0">
                  <a:latin typeface="游ゴシック"/>
                  <a:cs typeface="游ゴシック"/>
                </a:rPr>
                <a:t>2</a:t>
              </a:r>
              <a:r>
                <a:rPr sz="1300" spc="245" dirty="0">
                  <a:latin typeface="游ゴシック"/>
                  <a:cs typeface="游ゴシック"/>
                </a:rPr>
                <a:t>月 </a:t>
              </a:r>
              <a:r>
                <a:rPr sz="1300" dirty="0">
                  <a:latin typeface="游ゴシック"/>
                  <a:cs typeface="游ゴシック"/>
                </a:rPr>
                <a:t>3</a:t>
              </a:r>
              <a:r>
                <a:rPr sz="1300" spc="-50" dirty="0">
                  <a:latin typeface="游ゴシック"/>
                  <a:cs typeface="游ゴシック"/>
                </a:rPr>
                <a:t>月</a:t>
              </a:r>
              <a:endParaRPr sz="1300" dirty="0">
                <a:latin typeface="游ゴシック"/>
                <a:cs typeface="游ゴシック"/>
              </a:endParaRPr>
            </a:p>
          </p:txBody>
        </p:sp>
        <p:sp>
          <p:nvSpPr>
            <p:cNvPr id="33" name="object 33"/>
            <p:cNvSpPr txBox="1"/>
            <p:nvPr/>
          </p:nvSpPr>
          <p:spPr>
            <a:xfrm>
              <a:off x="1944117" y="1583623"/>
              <a:ext cx="1036319" cy="218008"/>
            </a:xfrm>
            <a:prstGeom prst="rect">
              <a:avLst/>
            </a:prstGeom>
          </p:spPr>
          <p:txBody>
            <a:bodyPr vert="horz" wrap="square" lIns="0" tIns="17780" rIns="0" bIns="0" rtlCol="0">
              <a:spAutoFit/>
            </a:bodyPr>
            <a:lstStyle/>
            <a:p>
              <a:pPr marL="27305">
                <a:lnSpc>
                  <a:spcPct val="100000"/>
                </a:lnSpc>
                <a:spcBef>
                  <a:spcPts val="1415"/>
                </a:spcBef>
              </a:pPr>
              <a:r>
                <a:rPr sz="1300" dirty="0">
                  <a:latin typeface="游ゴシック"/>
                  <a:cs typeface="游ゴシック"/>
                </a:rPr>
                <a:t>1</a:t>
              </a:r>
              <a:r>
                <a:rPr sz="1300" spc="240" dirty="0">
                  <a:latin typeface="游ゴシック"/>
                  <a:cs typeface="游ゴシック"/>
                </a:rPr>
                <a:t>月 </a:t>
              </a:r>
              <a:r>
                <a:rPr sz="1300" dirty="0">
                  <a:latin typeface="游ゴシック"/>
                  <a:cs typeface="游ゴシック"/>
                </a:rPr>
                <a:t>2</a:t>
              </a:r>
              <a:r>
                <a:rPr sz="1300" spc="245" dirty="0">
                  <a:latin typeface="游ゴシック"/>
                  <a:cs typeface="游ゴシック"/>
                </a:rPr>
                <a:t>月 </a:t>
              </a:r>
              <a:r>
                <a:rPr sz="1300" dirty="0">
                  <a:latin typeface="游ゴシック"/>
                  <a:cs typeface="游ゴシック"/>
                </a:rPr>
                <a:t>3</a:t>
              </a:r>
              <a:r>
                <a:rPr sz="1300" spc="-50" dirty="0">
                  <a:latin typeface="游ゴシック"/>
                  <a:cs typeface="游ゴシック"/>
                </a:rPr>
                <a:t>月</a:t>
              </a:r>
              <a:endParaRPr sz="1300" dirty="0">
                <a:latin typeface="游ゴシック"/>
                <a:cs typeface="游ゴシック"/>
              </a:endParaRPr>
            </a:p>
          </p:txBody>
        </p:sp>
        <p:sp>
          <p:nvSpPr>
            <p:cNvPr id="42" name="object 31">
              <a:extLst>
                <a:ext uri="{FF2B5EF4-FFF2-40B4-BE49-F238E27FC236}">
                  <a16:creationId xmlns:a16="http://schemas.microsoft.com/office/drawing/2014/main" id="{E2CE786D-FC67-ED7B-2DF3-7623793D02C1}"/>
                </a:ext>
              </a:extLst>
            </p:cNvPr>
            <p:cNvSpPr txBox="1"/>
            <p:nvPr/>
          </p:nvSpPr>
          <p:spPr>
            <a:xfrm>
              <a:off x="7474757" y="1583623"/>
              <a:ext cx="2583643" cy="218008"/>
            </a:xfrm>
            <a:prstGeom prst="rect">
              <a:avLst/>
            </a:prstGeom>
          </p:spPr>
          <p:txBody>
            <a:bodyPr vert="horz" wrap="square" lIns="0" tIns="1778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240"/>
                </a:spcBef>
              </a:pPr>
              <a:r>
                <a:rPr sz="1300" dirty="0">
                  <a:latin typeface="游ゴシック"/>
                  <a:cs typeface="游ゴシック"/>
                </a:rPr>
                <a:t>4</a:t>
              </a:r>
              <a:r>
                <a:rPr sz="1300" spc="245" dirty="0">
                  <a:latin typeface="游ゴシック"/>
                  <a:cs typeface="游ゴシック"/>
                </a:rPr>
                <a:t>月 </a:t>
              </a:r>
              <a:r>
                <a:rPr sz="1300" dirty="0">
                  <a:latin typeface="游ゴシック"/>
                  <a:cs typeface="游ゴシック"/>
                </a:rPr>
                <a:t>5</a:t>
              </a:r>
              <a:r>
                <a:rPr sz="1300" spc="245" dirty="0">
                  <a:latin typeface="游ゴシック"/>
                  <a:cs typeface="游ゴシック"/>
                </a:rPr>
                <a:t>月 </a:t>
              </a:r>
              <a:r>
                <a:rPr sz="1300" dirty="0">
                  <a:latin typeface="游ゴシック"/>
                  <a:cs typeface="游ゴシック"/>
                </a:rPr>
                <a:t>6</a:t>
              </a:r>
              <a:r>
                <a:rPr sz="1300" spc="245" dirty="0">
                  <a:latin typeface="游ゴシック"/>
                  <a:cs typeface="游ゴシック"/>
                </a:rPr>
                <a:t>月 </a:t>
              </a:r>
              <a:r>
                <a:rPr sz="1300" dirty="0">
                  <a:latin typeface="游ゴシック"/>
                  <a:cs typeface="游ゴシック"/>
                </a:rPr>
                <a:t>7</a:t>
              </a:r>
              <a:r>
                <a:rPr sz="1300" spc="245" dirty="0">
                  <a:latin typeface="游ゴシック"/>
                  <a:cs typeface="游ゴシック"/>
                </a:rPr>
                <a:t>月 </a:t>
              </a:r>
              <a:r>
                <a:rPr sz="1300" dirty="0">
                  <a:latin typeface="游ゴシック"/>
                  <a:cs typeface="游ゴシック"/>
                </a:rPr>
                <a:t>8</a:t>
              </a:r>
              <a:r>
                <a:rPr sz="1300" spc="245" dirty="0">
                  <a:latin typeface="游ゴシック"/>
                  <a:cs typeface="游ゴシック"/>
                </a:rPr>
                <a:t>月 </a:t>
              </a:r>
              <a:r>
                <a:rPr sz="1300" dirty="0">
                  <a:latin typeface="游ゴシック"/>
                  <a:cs typeface="游ゴシック"/>
                </a:rPr>
                <a:t>9</a:t>
              </a:r>
              <a:r>
                <a:rPr sz="1300" spc="55" dirty="0">
                  <a:latin typeface="游ゴシック"/>
                  <a:cs typeface="游ゴシック"/>
                </a:rPr>
                <a:t>月 </a:t>
              </a:r>
              <a:r>
                <a:rPr sz="1300" dirty="0">
                  <a:latin typeface="游ゴシック"/>
                  <a:cs typeface="游ゴシック"/>
                </a:rPr>
                <a:t>10</a:t>
              </a:r>
              <a:r>
                <a:rPr lang="ja-JP" altLang="en-US" sz="1300" spc="120" dirty="0">
                  <a:latin typeface="游ゴシック"/>
                  <a:cs typeface="游ゴシック"/>
                </a:rPr>
                <a:t>月</a:t>
              </a:r>
              <a:endParaRPr sz="1300" dirty="0">
                <a:latin typeface="游ゴシック"/>
                <a:cs typeface="游ゴシック"/>
              </a:endParaRPr>
            </a:p>
          </p:txBody>
        </p:sp>
      </p:grp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23875" y="228600"/>
            <a:ext cx="9163049" cy="10130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23900" marR="5080" indent="-711200" algn="l">
              <a:lnSpc>
                <a:spcPct val="100000"/>
              </a:lnSpc>
              <a:spcBef>
                <a:spcPts val="100"/>
              </a:spcBef>
            </a:pPr>
            <a:r>
              <a:rPr lang="ja-JP" altLang="en-US" sz="1600" spc="-3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学術国際交流事業スケジュール（３）</a:t>
            </a:r>
            <a:br>
              <a:rPr lang="en-US" altLang="ja-JP" sz="1600" spc="-3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</a:br>
            <a:r>
              <a:rPr lang="zh-TW" altLang="en-US" sz="1600" spc="145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HGP教科書体"/>
              </a:rPr>
              <a:t>（</a:t>
            </a:r>
            <a:r>
              <a:rPr lang="zh-TW" altLang="en-US" sz="1600" spc="-3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対象種目：</a:t>
            </a:r>
            <a:r>
              <a:rPr lang="ja-JP" altLang="en-US" sz="1600" spc="-3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（若手研究者研鑽機会提供型・外国人研究者招へい事業</a:t>
            </a:r>
            <a:r>
              <a:rPr sz="1600" spc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HGP教科書体"/>
              </a:rPr>
              <a:t>）</a:t>
            </a:r>
            <a:br>
              <a:rPr lang="en-US" sz="1600" spc="8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HGP教科書体"/>
              </a:rPr>
            </a:br>
            <a:r>
              <a:rPr lang="en-US" altLang="ja-JP" sz="1100" spc="-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※</a:t>
            </a:r>
            <a:r>
              <a:rPr lang="ja-JP" altLang="en-US" sz="1100" b="1" spc="-50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〆</a:t>
            </a:r>
            <a:r>
              <a:rPr lang="ja-JP" altLang="en-US" sz="1100" spc="-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の正確な日付は</a:t>
            </a:r>
            <a:r>
              <a:rPr lang="en-US" altLang="ja-JP" sz="1100" spc="-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JSPS</a:t>
            </a:r>
            <a:r>
              <a:rPr lang="ja-JP" altLang="en-US" sz="1100" spc="-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の公式発表後に追記します。</a:t>
            </a:r>
            <a:br>
              <a:rPr lang="ja-JP" altLang="en-US" sz="1100" spc="-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</a:br>
            <a:r>
              <a:rPr lang="en-US" altLang="ja-JP" sz="1100" spc="-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※</a:t>
            </a:r>
            <a:r>
              <a:rPr lang="ja-JP" altLang="en-US" sz="1100" spc="-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前年度の募集の情報を参考に作成しておりますが、募集の中止や、期限、対象国の変更など、諸条件が変更となる可能性がありますので、</a:t>
            </a:r>
            <a:br>
              <a:rPr lang="en-US" altLang="ja-JP" sz="1100" spc="-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</a:br>
            <a:r>
              <a:rPr lang="ja-JP" altLang="en-US" sz="1100" spc="-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詳細は必ず、各種目の公募要領を確認してください。</a:t>
            </a:r>
            <a:endParaRPr sz="1600" spc="800" dirty="0">
              <a:latin typeface="BIZ UDゴシック" panose="020B0400000000000000" pitchFamily="49" charset="-128"/>
              <a:ea typeface="BIZ UDゴシック" panose="020B0400000000000000" pitchFamily="49" charset="-128"/>
              <a:cs typeface="HGP教科書体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16001" y="1752600"/>
            <a:ext cx="10005060" cy="0"/>
          </a:xfrm>
          <a:custGeom>
            <a:avLst/>
            <a:gdLst/>
            <a:ahLst/>
            <a:cxnLst/>
            <a:rect l="l" t="t" r="r" b="b"/>
            <a:pathLst>
              <a:path w="10005060">
                <a:moveTo>
                  <a:pt x="0" y="0"/>
                </a:moveTo>
                <a:lnTo>
                  <a:pt x="10005060" y="0"/>
                </a:lnTo>
              </a:path>
            </a:pathLst>
          </a:custGeom>
          <a:ln w="23571">
            <a:solidFill>
              <a:srgbClr val="6F2F9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 flipH="1">
            <a:off x="-18289" y="1219200"/>
            <a:ext cx="45719" cy="5940000"/>
          </a:xfrm>
          <a:custGeom>
            <a:avLst/>
            <a:gdLst/>
            <a:ahLst/>
            <a:cxnLst/>
            <a:rect l="l" t="t" r="r" b="b"/>
            <a:pathLst>
              <a:path h="4479290">
                <a:moveTo>
                  <a:pt x="0" y="0"/>
                </a:moveTo>
                <a:lnTo>
                  <a:pt x="0" y="4479036"/>
                </a:lnTo>
              </a:path>
            </a:pathLst>
          </a:custGeom>
          <a:ln w="23571">
            <a:solidFill>
              <a:srgbClr val="6F2F9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 flipH="1">
            <a:off x="9906000" y="1219200"/>
            <a:ext cx="95251" cy="5940000"/>
          </a:xfrm>
          <a:custGeom>
            <a:avLst/>
            <a:gdLst/>
            <a:ahLst/>
            <a:cxnLst/>
            <a:rect l="l" t="t" r="r" b="b"/>
            <a:pathLst>
              <a:path h="4479290">
                <a:moveTo>
                  <a:pt x="0" y="0"/>
                </a:moveTo>
                <a:lnTo>
                  <a:pt x="0" y="4479036"/>
                </a:lnTo>
              </a:path>
            </a:pathLst>
          </a:custGeom>
          <a:ln w="23571">
            <a:solidFill>
              <a:srgbClr val="6F2F9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16001" y="1462075"/>
            <a:ext cx="10005060" cy="0"/>
          </a:xfrm>
          <a:custGeom>
            <a:avLst/>
            <a:gdLst/>
            <a:ahLst/>
            <a:cxnLst/>
            <a:rect l="l" t="t" r="r" b="b"/>
            <a:pathLst>
              <a:path w="10005060">
                <a:moveTo>
                  <a:pt x="0" y="0"/>
                </a:moveTo>
                <a:lnTo>
                  <a:pt x="10005060" y="0"/>
                </a:lnTo>
              </a:path>
            </a:pathLst>
          </a:custGeom>
          <a:ln w="23571">
            <a:solidFill>
              <a:srgbClr val="6F2F9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6001" y="7162800"/>
            <a:ext cx="10005060" cy="0"/>
          </a:xfrm>
          <a:custGeom>
            <a:avLst/>
            <a:gdLst/>
            <a:ahLst/>
            <a:cxnLst/>
            <a:rect l="l" t="t" r="r" b="b"/>
            <a:pathLst>
              <a:path w="10005060">
                <a:moveTo>
                  <a:pt x="0" y="0"/>
                </a:moveTo>
                <a:lnTo>
                  <a:pt x="10005060" y="0"/>
                </a:lnTo>
              </a:path>
            </a:pathLst>
          </a:custGeom>
          <a:ln w="23571">
            <a:solidFill>
              <a:srgbClr val="6F2F9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テキスト ボックス 96">
            <a:extLst>
              <a:ext uri="{FF2B5EF4-FFF2-40B4-BE49-F238E27FC236}">
                <a16:creationId xmlns:a16="http://schemas.microsoft.com/office/drawing/2014/main" id="{B8C67AD8-E3B4-2CF2-BA01-4E7C1A158FD7}"/>
              </a:ext>
            </a:extLst>
          </p:cNvPr>
          <p:cNvSpPr txBox="1"/>
          <p:nvPr/>
        </p:nvSpPr>
        <p:spPr>
          <a:xfrm>
            <a:off x="1905000" y="1066800"/>
            <a:ext cx="215030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spcBef>
                <a:spcPts val="830"/>
              </a:spcBef>
            </a:pPr>
            <a:r>
              <a:rPr lang="en-US" altLang="ja-JP" sz="1400" dirty="0">
                <a:latin typeface="游ゴシック"/>
                <a:cs typeface="游ゴシック"/>
              </a:rPr>
              <a:t>R8(2026</a:t>
            </a:r>
            <a:r>
              <a:rPr lang="en-US" altLang="ja-JP" sz="1400" spc="-25" dirty="0">
                <a:latin typeface="游ゴシック"/>
                <a:cs typeface="游ゴシック"/>
              </a:rPr>
              <a:t>)</a:t>
            </a:r>
            <a:r>
              <a:rPr lang="ja-JP" altLang="en-US" sz="1400" spc="-25" dirty="0">
                <a:latin typeface="游ゴシック"/>
                <a:cs typeface="游ゴシック"/>
              </a:rPr>
              <a:t>年</a:t>
            </a:r>
            <a:endParaRPr lang="ja-JP" altLang="en-US" sz="1400" dirty="0">
              <a:latin typeface="游ゴシック"/>
              <a:cs typeface="游ゴシック"/>
            </a:endParaRPr>
          </a:p>
        </p:txBody>
      </p:sp>
      <p:sp>
        <p:nvSpPr>
          <p:cNvPr id="98" name="テキスト ボックス 97">
            <a:extLst>
              <a:ext uri="{FF2B5EF4-FFF2-40B4-BE49-F238E27FC236}">
                <a16:creationId xmlns:a16="http://schemas.microsoft.com/office/drawing/2014/main" id="{53ED453E-3516-BA9A-B199-21EFB71135E1}"/>
              </a:ext>
            </a:extLst>
          </p:cNvPr>
          <p:cNvSpPr txBox="1"/>
          <p:nvPr/>
        </p:nvSpPr>
        <p:spPr>
          <a:xfrm>
            <a:off x="6290945" y="1076871"/>
            <a:ext cx="155765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spcBef>
                <a:spcPts val="830"/>
              </a:spcBef>
            </a:pPr>
            <a:r>
              <a:rPr lang="en-US" altLang="ja-JP" sz="1400" dirty="0">
                <a:latin typeface="游ゴシック"/>
                <a:cs typeface="游ゴシック"/>
              </a:rPr>
              <a:t>R9(2027</a:t>
            </a:r>
            <a:r>
              <a:rPr lang="en-US" altLang="ja-JP" sz="1400" spc="-25" dirty="0">
                <a:latin typeface="游ゴシック"/>
                <a:cs typeface="游ゴシック"/>
              </a:rPr>
              <a:t>)</a:t>
            </a:r>
            <a:r>
              <a:rPr lang="ja-JP" altLang="en-US" sz="1400" spc="-25" dirty="0">
                <a:latin typeface="游ゴシック"/>
                <a:cs typeface="游ゴシック"/>
              </a:rPr>
              <a:t>年</a:t>
            </a:r>
            <a:endParaRPr lang="ja-JP" altLang="en-US" sz="1400" dirty="0">
              <a:latin typeface="游ゴシック"/>
              <a:cs typeface="游ゴシック"/>
            </a:endParaRPr>
          </a:p>
        </p:txBody>
      </p:sp>
      <p:sp>
        <p:nvSpPr>
          <p:cNvPr id="106" name="object 34">
            <a:extLst>
              <a:ext uri="{FF2B5EF4-FFF2-40B4-BE49-F238E27FC236}">
                <a16:creationId xmlns:a16="http://schemas.microsoft.com/office/drawing/2014/main" id="{AD4842CD-DF71-FDCB-32C1-7D9839FDE981}"/>
              </a:ext>
            </a:extLst>
          </p:cNvPr>
          <p:cNvSpPr/>
          <p:nvPr/>
        </p:nvSpPr>
        <p:spPr>
          <a:xfrm>
            <a:off x="457200" y="2197150"/>
            <a:ext cx="1461262" cy="333106"/>
          </a:xfrm>
          <a:custGeom>
            <a:avLst/>
            <a:gdLst/>
            <a:ahLst/>
            <a:cxnLst/>
            <a:rect l="l" t="t" r="r" b="b"/>
            <a:pathLst>
              <a:path w="1871980" h="327660">
                <a:moveTo>
                  <a:pt x="1871472" y="54102"/>
                </a:moveTo>
                <a:lnTo>
                  <a:pt x="1867179" y="33121"/>
                </a:lnTo>
                <a:lnTo>
                  <a:pt x="1855470" y="15913"/>
                </a:lnTo>
                <a:lnTo>
                  <a:pt x="1838032" y="4279"/>
                </a:lnTo>
                <a:lnTo>
                  <a:pt x="1816608" y="0"/>
                </a:lnTo>
                <a:lnTo>
                  <a:pt x="54864" y="0"/>
                </a:lnTo>
                <a:lnTo>
                  <a:pt x="33426" y="4279"/>
                </a:lnTo>
                <a:lnTo>
                  <a:pt x="16002" y="15913"/>
                </a:lnTo>
                <a:lnTo>
                  <a:pt x="4279" y="33121"/>
                </a:lnTo>
                <a:lnTo>
                  <a:pt x="0" y="54102"/>
                </a:lnTo>
                <a:lnTo>
                  <a:pt x="0" y="272796"/>
                </a:lnTo>
                <a:lnTo>
                  <a:pt x="4279" y="293916"/>
                </a:lnTo>
                <a:lnTo>
                  <a:pt x="16002" y="311378"/>
                </a:lnTo>
                <a:lnTo>
                  <a:pt x="33426" y="323278"/>
                </a:lnTo>
                <a:lnTo>
                  <a:pt x="54864" y="327660"/>
                </a:lnTo>
                <a:lnTo>
                  <a:pt x="1816608" y="327660"/>
                </a:lnTo>
                <a:lnTo>
                  <a:pt x="1838032" y="323278"/>
                </a:lnTo>
                <a:lnTo>
                  <a:pt x="1855470" y="311378"/>
                </a:lnTo>
                <a:lnTo>
                  <a:pt x="1867179" y="293916"/>
                </a:lnTo>
                <a:lnTo>
                  <a:pt x="1871472" y="272796"/>
                </a:lnTo>
                <a:lnTo>
                  <a:pt x="1871472" y="54102"/>
                </a:lnTo>
                <a:close/>
              </a:path>
            </a:pathLst>
          </a:custGeom>
          <a:solidFill>
            <a:srgbClr val="FFFFCC"/>
          </a:solidFill>
        </p:spPr>
        <p:txBody>
          <a:bodyPr wrap="square" lIns="0" tIns="0" rIns="0" bIns="0" rtlCol="0"/>
          <a:lstStyle/>
          <a:p>
            <a:endParaRPr lang="ja-JP" altLang="en-US"/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B9246A34-B485-BD99-6D48-8BC3185B1185}"/>
              </a:ext>
            </a:extLst>
          </p:cNvPr>
          <p:cNvSpPr txBox="1"/>
          <p:nvPr/>
        </p:nvSpPr>
        <p:spPr>
          <a:xfrm>
            <a:off x="1008893" y="7218402"/>
            <a:ext cx="8439907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984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altLang="ja-JP" sz="10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ＭＳ Ｐゴシック"/>
              </a:rPr>
              <a:t>JSPS</a:t>
            </a:r>
            <a:r>
              <a:rPr lang="ja-JP" altLang="en-US" sz="10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ＭＳ Ｐゴシック"/>
              </a:rPr>
              <a:t>の</a:t>
            </a:r>
            <a:r>
              <a:rPr lang="en-US" altLang="ja-JP" sz="10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ＭＳ Ｐゴシック"/>
              </a:rPr>
              <a:t>Web</a:t>
            </a:r>
            <a:r>
              <a:rPr lang="ja-JP" altLang="en-US" sz="10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ＭＳ Ｐゴシック"/>
              </a:rPr>
              <a:t>ページのデータを元にしておりますが、詳細日付が未発表のものについては、日付は記載しておりません。</a:t>
            </a:r>
          </a:p>
          <a:p>
            <a:pPr marL="2984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ja-JP" altLang="en-US" sz="10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ＭＳ Ｐゴシック"/>
              </a:rPr>
              <a:t>あくまで目安としてご覧頂き、詳細は必ず、各研究種目の公募要領を確認してください。</a:t>
            </a:r>
          </a:p>
          <a:p>
            <a:pPr marL="2984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ja-JP" altLang="en-US" sz="10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ＭＳ Ｐゴシック"/>
              </a:rPr>
              <a:t>学内締切等は、研究支援センターの学内向け</a:t>
            </a:r>
            <a:r>
              <a:rPr lang="en-US" altLang="ja-JP" sz="10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ＭＳ Ｐゴシック"/>
              </a:rPr>
              <a:t>Web</a:t>
            </a:r>
            <a:r>
              <a:rPr lang="ja-JP" altLang="en-US" sz="10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ＭＳ Ｐゴシック"/>
              </a:rPr>
              <a:t>ページ、</a:t>
            </a:r>
            <a:r>
              <a:rPr lang="en-US" altLang="ja-JP" sz="10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ＭＳ Ｐゴシック"/>
              </a:rPr>
              <a:t>G-Port</a:t>
            </a:r>
            <a:r>
              <a:rPr lang="ja-JP" altLang="en-US" sz="10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ＭＳ Ｐゴシック"/>
              </a:rPr>
              <a:t>のメッセージなどでお知らせしています。不明点はお問い合わせください。</a:t>
            </a:r>
          </a:p>
        </p:txBody>
      </p:sp>
      <p:sp>
        <p:nvSpPr>
          <p:cNvPr id="87" name="object 35">
            <a:extLst>
              <a:ext uri="{FF2B5EF4-FFF2-40B4-BE49-F238E27FC236}">
                <a16:creationId xmlns:a16="http://schemas.microsoft.com/office/drawing/2014/main" id="{9C1A75FA-84A7-3069-6B8E-67B93C8E3D61}"/>
              </a:ext>
            </a:extLst>
          </p:cNvPr>
          <p:cNvSpPr txBox="1"/>
          <p:nvPr/>
        </p:nvSpPr>
        <p:spPr>
          <a:xfrm>
            <a:off x="119004" y="1994459"/>
            <a:ext cx="1779778" cy="139141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ja-JP" altLang="en-US" sz="800" spc="-5">
                <a:latin typeface="Meiryo UI"/>
                <a:cs typeface="Meiryo UI"/>
              </a:rPr>
              <a:t>外国人研究者招へい事業</a:t>
            </a:r>
            <a:endParaRPr lang="zh-TW" altLang="en-US" sz="800" dirty="0">
              <a:latin typeface="Meiryo UI"/>
              <a:cs typeface="Meiryo UI"/>
            </a:endParaRPr>
          </a:p>
        </p:txBody>
      </p:sp>
      <p:sp>
        <p:nvSpPr>
          <p:cNvPr id="115" name="object 35">
            <a:extLst>
              <a:ext uri="{FF2B5EF4-FFF2-40B4-BE49-F238E27FC236}">
                <a16:creationId xmlns:a16="http://schemas.microsoft.com/office/drawing/2014/main" id="{0F2F4BDC-DBE5-B472-090F-5C12E3E0C2B6}"/>
              </a:ext>
            </a:extLst>
          </p:cNvPr>
          <p:cNvSpPr txBox="1"/>
          <p:nvPr/>
        </p:nvSpPr>
        <p:spPr>
          <a:xfrm>
            <a:off x="515944" y="2287274"/>
            <a:ext cx="1323531" cy="139141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zh-TW" altLang="en-US" sz="800" spc="-5" dirty="0">
                <a:latin typeface="Meiryo UI"/>
                <a:cs typeface="Meiryo UI"/>
              </a:rPr>
              <a:t>外国人特別研究員（一般）</a:t>
            </a:r>
            <a:endParaRPr sz="800" dirty="0">
              <a:latin typeface="Meiryo UI"/>
              <a:cs typeface="Meiryo UI"/>
            </a:endParaRPr>
          </a:p>
        </p:txBody>
      </p:sp>
      <p:grpSp>
        <p:nvGrpSpPr>
          <p:cNvPr id="124" name="グループ化 123">
            <a:extLst>
              <a:ext uri="{FF2B5EF4-FFF2-40B4-BE49-F238E27FC236}">
                <a16:creationId xmlns:a16="http://schemas.microsoft.com/office/drawing/2014/main" id="{DF3CE738-9106-8576-D3B7-3D4B94AD5329}"/>
              </a:ext>
            </a:extLst>
          </p:cNvPr>
          <p:cNvGrpSpPr/>
          <p:nvPr/>
        </p:nvGrpSpPr>
        <p:grpSpPr>
          <a:xfrm>
            <a:off x="457200" y="3581400"/>
            <a:ext cx="1520005" cy="333106"/>
            <a:chOff x="457200" y="4861972"/>
            <a:chExt cx="1520005" cy="333106"/>
          </a:xfrm>
        </p:grpSpPr>
        <p:sp>
          <p:nvSpPr>
            <p:cNvPr id="108" name="object 34">
              <a:extLst>
                <a:ext uri="{FF2B5EF4-FFF2-40B4-BE49-F238E27FC236}">
                  <a16:creationId xmlns:a16="http://schemas.microsoft.com/office/drawing/2014/main" id="{F26E2C90-BA2E-4621-40B1-C0592DC978F4}"/>
                </a:ext>
              </a:extLst>
            </p:cNvPr>
            <p:cNvSpPr/>
            <p:nvPr/>
          </p:nvSpPr>
          <p:spPr>
            <a:xfrm>
              <a:off x="457200" y="4861972"/>
              <a:ext cx="1461262" cy="333106"/>
            </a:xfrm>
            <a:custGeom>
              <a:avLst/>
              <a:gdLst/>
              <a:ahLst/>
              <a:cxnLst/>
              <a:rect l="l" t="t" r="r" b="b"/>
              <a:pathLst>
                <a:path w="1871980" h="327660">
                  <a:moveTo>
                    <a:pt x="1871472" y="54102"/>
                  </a:moveTo>
                  <a:lnTo>
                    <a:pt x="1867179" y="33121"/>
                  </a:lnTo>
                  <a:lnTo>
                    <a:pt x="1855470" y="15913"/>
                  </a:lnTo>
                  <a:lnTo>
                    <a:pt x="1838032" y="4279"/>
                  </a:lnTo>
                  <a:lnTo>
                    <a:pt x="1816608" y="0"/>
                  </a:lnTo>
                  <a:lnTo>
                    <a:pt x="54864" y="0"/>
                  </a:lnTo>
                  <a:lnTo>
                    <a:pt x="33426" y="4279"/>
                  </a:lnTo>
                  <a:lnTo>
                    <a:pt x="16002" y="15913"/>
                  </a:lnTo>
                  <a:lnTo>
                    <a:pt x="4279" y="33121"/>
                  </a:lnTo>
                  <a:lnTo>
                    <a:pt x="0" y="54102"/>
                  </a:lnTo>
                  <a:lnTo>
                    <a:pt x="0" y="272796"/>
                  </a:lnTo>
                  <a:lnTo>
                    <a:pt x="4279" y="293916"/>
                  </a:lnTo>
                  <a:lnTo>
                    <a:pt x="16002" y="311378"/>
                  </a:lnTo>
                  <a:lnTo>
                    <a:pt x="33426" y="323278"/>
                  </a:lnTo>
                  <a:lnTo>
                    <a:pt x="54864" y="327660"/>
                  </a:lnTo>
                  <a:lnTo>
                    <a:pt x="1816608" y="327660"/>
                  </a:lnTo>
                  <a:lnTo>
                    <a:pt x="1838032" y="323278"/>
                  </a:lnTo>
                  <a:lnTo>
                    <a:pt x="1855470" y="311378"/>
                  </a:lnTo>
                  <a:lnTo>
                    <a:pt x="1867179" y="293916"/>
                  </a:lnTo>
                  <a:lnTo>
                    <a:pt x="1871472" y="272796"/>
                  </a:lnTo>
                  <a:lnTo>
                    <a:pt x="1871472" y="54102"/>
                  </a:lnTo>
                  <a:close/>
                </a:path>
              </a:pathLst>
            </a:custGeom>
            <a:solidFill>
              <a:srgbClr val="FFFFCC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16" name="object 35">
              <a:extLst>
                <a:ext uri="{FF2B5EF4-FFF2-40B4-BE49-F238E27FC236}">
                  <a16:creationId xmlns:a16="http://schemas.microsoft.com/office/drawing/2014/main" id="{142435E6-783E-E372-E1A5-D7B2830A4A59}"/>
                </a:ext>
              </a:extLst>
            </p:cNvPr>
            <p:cNvSpPr txBox="1"/>
            <p:nvPr/>
          </p:nvSpPr>
          <p:spPr>
            <a:xfrm>
              <a:off x="515944" y="4958955"/>
              <a:ext cx="1461261" cy="139141"/>
            </a:xfrm>
            <a:prstGeom prst="rect">
              <a:avLst/>
            </a:prstGeom>
          </p:spPr>
          <p:txBody>
            <a:bodyPr vert="horz" wrap="square" lIns="0" tIns="15875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25"/>
                </a:spcBef>
              </a:pPr>
              <a:r>
                <a:rPr lang="zh-TW" altLang="en-US" sz="800" spc="-5" dirty="0">
                  <a:latin typeface="Meiryo UI"/>
                  <a:cs typeface="Meiryo UI"/>
                </a:rPr>
                <a:t>外国人特別研究員（</a:t>
              </a:r>
              <a:r>
                <a:rPr lang="ja-JP" altLang="en-US" sz="800" spc="-5" dirty="0">
                  <a:latin typeface="Meiryo UI"/>
                  <a:cs typeface="Meiryo UI"/>
                </a:rPr>
                <a:t>欧米短期）</a:t>
              </a:r>
              <a:endParaRPr sz="800" dirty="0">
                <a:latin typeface="Meiryo UI"/>
                <a:cs typeface="Meiryo UI"/>
              </a:endParaRPr>
            </a:p>
          </p:txBody>
        </p:sp>
      </p:grpSp>
      <p:grpSp>
        <p:nvGrpSpPr>
          <p:cNvPr id="156" name="グループ化 155">
            <a:extLst>
              <a:ext uri="{FF2B5EF4-FFF2-40B4-BE49-F238E27FC236}">
                <a16:creationId xmlns:a16="http://schemas.microsoft.com/office/drawing/2014/main" id="{56DC5C2E-2077-5019-8E41-65FC35964F5E}"/>
              </a:ext>
            </a:extLst>
          </p:cNvPr>
          <p:cNvGrpSpPr/>
          <p:nvPr/>
        </p:nvGrpSpPr>
        <p:grpSpPr>
          <a:xfrm>
            <a:off x="457200" y="4971944"/>
            <a:ext cx="1461262" cy="333106"/>
            <a:chOff x="457200" y="5228504"/>
            <a:chExt cx="1461262" cy="333106"/>
          </a:xfrm>
        </p:grpSpPr>
        <p:sp>
          <p:nvSpPr>
            <p:cNvPr id="111" name="object 34">
              <a:extLst>
                <a:ext uri="{FF2B5EF4-FFF2-40B4-BE49-F238E27FC236}">
                  <a16:creationId xmlns:a16="http://schemas.microsoft.com/office/drawing/2014/main" id="{77C082AD-5874-E252-65EE-FC200A464B0C}"/>
                </a:ext>
              </a:extLst>
            </p:cNvPr>
            <p:cNvSpPr/>
            <p:nvPr/>
          </p:nvSpPr>
          <p:spPr>
            <a:xfrm>
              <a:off x="457200" y="5228504"/>
              <a:ext cx="1461262" cy="333106"/>
            </a:xfrm>
            <a:custGeom>
              <a:avLst/>
              <a:gdLst/>
              <a:ahLst/>
              <a:cxnLst/>
              <a:rect l="l" t="t" r="r" b="b"/>
              <a:pathLst>
                <a:path w="1871980" h="327660">
                  <a:moveTo>
                    <a:pt x="1871472" y="54102"/>
                  </a:moveTo>
                  <a:lnTo>
                    <a:pt x="1867179" y="33121"/>
                  </a:lnTo>
                  <a:lnTo>
                    <a:pt x="1855470" y="15913"/>
                  </a:lnTo>
                  <a:lnTo>
                    <a:pt x="1838032" y="4279"/>
                  </a:lnTo>
                  <a:lnTo>
                    <a:pt x="1816608" y="0"/>
                  </a:lnTo>
                  <a:lnTo>
                    <a:pt x="54864" y="0"/>
                  </a:lnTo>
                  <a:lnTo>
                    <a:pt x="33426" y="4279"/>
                  </a:lnTo>
                  <a:lnTo>
                    <a:pt x="16002" y="15913"/>
                  </a:lnTo>
                  <a:lnTo>
                    <a:pt x="4279" y="33121"/>
                  </a:lnTo>
                  <a:lnTo>
                    <a:pt x="0" y="54102"/>
                  </a:lnTo>
                  <a:lnTo>
                    <a:pt x="0" y="272796"/>
                  </a:lnTo>
                  <a:lnTo>
                    <a:pt x="4279" y="293916"/>
                  </a:lnTo>
                  <a:lnTo>
                    <a:pt x="16002" y="311378"/>
                  </a:lnTo>
                  <a:lnTo>
                    <a:pt x="33426" y="323278"/>
                  </a:lnTo>
                  <a:lnTo>
                    <a:pt x="54864" y="327660"/>
                  </a:lnTo>
                  <a:lnTo>
                    <a:pt x="1816608" y="327660"/>
                  </a:lnTo>
                  <a:lnTo>
                    <a:pt x="1838032" y="323278"/>
                  </a:lnTo>
                  <a:lnTo>
                    <a:pt x="1855470" y="311378"/>
                  </a:lnTo>
                  <a:lnTo>
                    <a:pt x="1867179" y="293916"/>
                  </a:lnTo>
                  <a:lnTo>
                    <a:pt x="1871472" y="272796"/>
                  </a:lnTo>
                  <a:lnTo>
                    <a:pt x="1871472" y="54102"/>
                  </a:lnTo>
                  <a:close/>
                </a:path>
              </a:pathLst>
            </a:custGeom>
            <a:solidFill>
              <a:srgbClr val="FFFF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7" name="object 35">
              <a:extLst>
                <a:ext uri="{FF2B5EF4-FFF2-40B4-BE49-F238E27FC236}">
                  <a16:creationId xmlns:a16="http://schemas.microsoft.com/office/drawing/2014/main" id="{5D5B4D61-1BAC-69E7-6B03-2366C18E7BE4}"/>
                </a:ext>
              </a:extLst>
            </p:cNvPr>
            <p:cNvSpPr txBox="1"/>
            <p:nvPr/>
          </p:nvSpPr>
          <p:spPr>
            <a:xfrm>
              <a:off x="515944" y="5310516"/>
              <a:ext cx="1323531" cy="139141"/>
            </a:xfrm>
            <a:prstGeom prst="rect">
              <a:avLst/>
            </a:prstGeom>
          </p:spPr>
          <p:txBody>
            <a:bodyPr vert="horz" wrap="square" lIns="0" tIns="15875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25"/>
                </a:spcBef>
              </a:pPr>
              <a:r>
                <a:rPr lang="zh-TW" altLang="en-US" sz="800" spc="-5" dirty="0">
                  <a:latin typeface="Meiryo UI"/>
                  <a:cs typeface="Meiryo UI"/>
                </a:rPr>
                <a:t>外国</a:t>
              </a:r>
              <a:r>
                <a:rPr lang="ja-JP" altLang="en-US" sz="800" spc="-5" dirty="0">
                  <a:latin typeface="Meiryo UI"/>
                  <a:cs typeface="Meiryo UI"/>
                </a:rPr>
                <a:t>人招へい研究者</a:t>
              </a:r>
              <a:r>
                <a:rPr lang="en-US" altLang="ja-JP" sz="800" spc="-5" dirty="0">
                  <a:latin typeface="Meiryo UI"/>
                  <a:cs typeface="Meiryo UI"/>
                </a:rPr>
                <a:t>(</a:t>
              </a:r>
              <a:r>
                <a:rPr lang="ja-JP" altLang="en-US" sz="800" spc="-5" dirty="0">
                  <a:latin typeface="Meiryo UI"/>
                  <a:cs typeface="Meiryo UI"/>
                </a:rPr>
                <a:t>長期）　</a:t>
              </a:r>
              <a:endParaRPr sz="800" dirty="0">
                <a:latin typeface="Meiryo UI"/>
                <a:cs typeface="Meiryo UI"/>
              </a:endParaRPr>
            </a:p>
          </p:txBody>
        </p:sp>
      </p:grpSp>
      <p:grpSp>
        <p:nvGrpSpPr>
          <p:cNvPr id="155" name="グループ化 154">
            <a:extLst>
              <a:ext uri="{FF2B5EF4-FFF2-40B4-BE49-F238E27FC236}">
                <a16:creationId xmlns:a16="http://schemas.microsoft.com/office/drawing/2014/main" id="{E26A7A32-A4C3-6096-4789-8416FF562C09}"/>
              </a:ext>
            </a:extLst>
          </p:cNvPr>
          <p:cNvGrpSpPr/>
          <p:nvPr/>
        </p:nvGrpSpPr>
        <p:grpSpPr>
          <a:xfrm>
            <a:off x="457200" y="6096000"/>
            <a:ext cx="1461262" cy="333106"/>
            <a:chOff x="457200" y="5638800"/>
            <a:chExt cx="1461262" cy="333106"/>
          </a:xfrm>
        </p:grpSpPr>
        <p:sp>
          <p:nvSpPr>
            <p:cNvPr id="113" name="object 34">
              <a:extLst>
                <a:ext uri="{FF2B5EF4-FFF2-40B4-BE49-F238E27FC236}">
                  <a16:creationId xmlns:a16="http://schemas.microsoft.com/office/drawing/2014/main" id="{E4A57517-E297-BE72-E57E-556BEF18A2E8}"/>
                </a:ext>
              </a:extLst>
            </p:cNvPr>
            <p:cNvSpPr/>
            <p:nvPr/>
          </p:nvSpPr>
          <p:spPr>
            <a:xfrm>
              <a:off x="457200" y="5638800"/>
              <a:ext cx="1461262" cy="333106"/>
            </a:xfrm>
            <a:custGeom>
              <a:avLst/>
              <a:gdLst/>
              <a:ahLst/>
              <a:cxnLst/>
              <a:rect l="l" t="t" r="r" b="b"/>
              <a:pathLst>
                <a:path w="1871980" h="327660">
                  <a:moveTo>
                    <a:pt x="1871472" y="54102"/>
                  </a:moveTo>
                  <a:lnTo>
                    <a:pt x="1867179" y="33121"/>
                  </a:lnTo>
                  <a:lnTo>
                    <a:pt x="1855470" y="15913"/>
                  </a:lnTo>
                  <a:lnTo>
                    <a:pt x="1838032" y="4279"/>
                  </a:lnTo>
                  <a:lnTo>
                    <a:pt x="1816608" y="0"/>
                  </a:lnTo>
                  <a:lnTo>
                    <a:pt x="54864" y="0"/>
                  </a:lnTo>
                  <a:lnTo>
                    <a:pt x="33426" y="4279"/>
                  </a:lnTo>
                  <a:lnTo>
                    <a:pt x="16002" y="15913"/>
                  </a:lnTo>
                  <a:lnTo>
                    <a:pt x="4279" y="33121"/>
                  </a:lnTo>
                  <a:lnTo>
                    <a:pt x="0" y="54102"/>
                  </a:lnTo>
                  <a:lnTo>
                    <a:pt x="0" y="272796"/>
                  </a:lnTo>
                  <a:lnTo>
                    <a:pt x="4279" y="293916"/>
                  </a:lnTo>
                  <a:lnTo>
                    <a:pt x="16002" y="311378"/>
                  </a:lnTo>
                  <a:lnTo>
                    <a:pt x="33426" y="323278"/>
                  </a:lnTo>
                  <a:lnTo>
                    <a:pt x="54864" y="327660"/>
                  </a:lnTo>
                  <a:lnTo>
                    <a:pt x="1816608" y="327660"/>
                  </a:lnTo>
                  <a:lnTo>
                    <a:pt x="1838032" y="323278"/>
                  </a:lnTo>
                  <a:lnTo>
                    <a:pt x="1855470" y="311378"/>
                  </a:lnTo>
                  <a:lnTo>
                    <a:pt x="1867179" y="293916"/>
                  </a:lnTo>
                  <a:lnTo>
                    <a:pt x="1871472" y="272796"/>
                  </a:lnTo>
                  <a:lnTo>
                    <a:pt x="1871472" y="54102"/>
                  </a:lnTo>
                  <a:close/>
                </a:path>
              </a:pathLst>
            </a:custGeom>
            <a:solidFill>
              <a:srgbClr val="FFFFCC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22" name="object 35">
              <a:extLst>
                <a:ext uri="{FF2B5EF4-FFF2-40B4-BE49-F238E27FC236}">
                  <a16:creationId xmlns:a16="http://schemas.microsoft.com/office/drawing/2014/main" id="{615857D5-3E46-F914-FC5B-F732BF67698C}"/>
                </a:ext>
              </a:extLst>
            </p:cNvPr>
            <p:cNvSpPr txBox="1"/>
            <p:nvPr/>
          </p:nvSpPr>
          <p:spPr>
            <a:xfrm>
              <a:off x="515944" y="5710913"/>
              <a:ext cx="1323531" cy="139141"/>
            </a:xfrm>
            <a:prstGeom prst="rect">
              <a:avLst/>
            </a:prstGeom>
          </p:spPr>
          <p:txBody>
            <a:bodyPr vert="horz" wrap="square" lIns="0" tIns="15875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25"/>
                </a:spcBef>
              </a:pPr>
              <a:r>
                <a:rPr lang="zh-TW" altLang="en-US" sz="800" spc="-5" dirty="0">
                  <a:latin typeface="Meiryo UI"/>
                  <a:cs typeface="Meiryo UI"/>
                </a:rPr>
                <a:t>外国</a:t>
              </a:r>
              <a:r>
                <a:rPr lang="ja-JP" altLang="en-US" sz="800" spc="-5" dirty="0">
                  <a:latin typeface="Meiryo UI"/>
                  <a:cs typeface="Meiryo UI"/>
                </a:rPr>
                <a:t>人招へい研究者</a:t>
              </a:r>
              <a:r>
                <a:rPr lang="en-US" altLang="ja-JP" sz="800" spc="-5" dirty="0">
                  <a:latin typeface="Meiryo UI"/>
                  <a:cs typeface="Meiryo UI"/>
                </a:rPr>
                <a:t>(</a:t>
              </a:r>
              <a:r>
                <a:rPr lang="ja-JP" altLang="en-US" sz="800" spc="-5" dirty="0">
                  <a:latin typeface="Meiryo UI"/>
                  <a:cs typeface="Meiryo UI"/>
                </a:rPr>
                <a:t>短期）　</a:t>
              </a:r>
              <a:endParaRPr sz="800" dirty="0">
                <a:latin typeface="Meiryo UI"/>
                <a:cs typeface="Meiryo UI"/>
              </a:endParaRPr>
            </a:p>
          </p:txBody>
        </p:sp>
      </p:grpSp>
      <p:sp>
        <p:nvSpPr>
          <p:cNvPr id="55" name="object 36">
            <a:extLst>
              <a:ext uri="{FF2B5EF4-FFF2-40B4-BE49-F238E27FC236}">
                <a16:creationId xmlns:a16="http://schemas.microsoft.com/office/drawing/2014/main" id="{8E6C8B94-7617-97D4-C72A-537CA0717AC9}"/>
              </a:ext>
            </a:extLst>
          </p:cNvPr>
          <p:cNvSpPr txBox="1"/>
          <p:nvPr/>
        </p:nvSpPr>
        <p:spPr>
          <a:xfrm>
            <a:off x="5690755" y="1864108"/>
            <a:ext cx="620445" cy="12636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650" b="1" spc="-15" dirty="0">
                <a:solidFill>
                  <a:srgbClr val="001F5F"/>
                </a:solidFill>
                <a:latin typeface="Meiryo UI"/>
                <a:cs typeface="Meiryo UI"/>
              </a:rPr>
              <a:t>書面審査</a:t>
            </a:r>
            <a:endParaRPr sz="650" dirty="0">
              <a:latin typeface="Meiryo UI"/>
              <a:cs typeface="Meiryo UI"/>
            </a:endParaRPr>
          </a:p>
        </p:txBody>
      </p:sp>
      <p:sp>
        <p:nvSpPr>
          <p:cNvPr id="56" name="object 39">
            <a:extLst>
              <a:ext uri="{FF2B5EF4-FFF2-40B4-BE49-F238E27FC236}">
                <a16:creationId xmlns:a16="http://schemas.microsoft.com/office/drawing/2014/main" id="{0CECFA65-210C-CAD9-ABB2-8D9BBA072E65}"/>
              </a:ext>
            </a:extLst>
          </p:cNvPr>
          <p:cNvSpPr txBox="1"/>
          <p:nvPr/>
        </p:nvSpPr>
        <p:spPr>
          <a:xfrm>
            <a:off x="6110382" y="1752600"/>
            <a:ext cx="290437" cy="675794"/>
          </a:xfrm>
          <a:prstGeom prst="rect">
            <a:avLst/>
          </a:prstGeom>
        </p:spPr>
        <p:txBody>
          <a:bodyPr vert="eaVert" wrap="square" lIns="0" tIns="0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10"/>
              </a:spcBef>
            </a:pPr>
            <a:endParaRPr lang="en-US" sz="650" b="1" dirty="0">
              <a:solidFill>
                <a:srgbClr val="FF0000"/>
              </a:solidFill>
              <a:latin typeface="Meiryo UI"/>
              <a:cs typeface="Meiryo UI"/>
            </a:endParaRPr>
          </a:p>
          <a:p>
            <a:pPr marL="635" algn="ctr">
              <a:lnSpc>
                <a:spcPct val="100000"/>
              </a:lnSpc>
              <a:spcBef>
                <a:spcPts val="10"/>
              </a:spcBef>
            </a:pPr>
            <a:r>
              <a:rPr sz="650" b="1" dirty="0" err="1">
                <a:solidFill>
                  <a:srgbClr val="FF0000"/>
                </a:solidFill>
                <a:latin typeface="Meiryo UI"/>
                <a:cs typeface="Meiryo UI"/>
              </a:rPr>
              <a:t>審</a:t>
            </a:r>
            <a:r>
              <a:rPr sz="650" b="1" spc="-5" dirty="0" err="1">
                <a:solidFill>
                  <a:srgbClr val="FF0000"/>
                </a:solidFill>
                <a:latin typeface="Meiryo UI"/>
                <a:cs typeface="Meiryo UI"/>
              </a:rPr>
              <a:t>査</a:t>
            </a:r>
            <a:r>
              <a:rPr sz="650" b="1" dirty="0" err="1">
                <a:solidFill>
                  <a:srgbClr val="FF0000"/>
                </a:solidFill>
                <a:latin typeface="Meiryo UI"/>
                <a:cs typeface="Meiryo UI"/>
              </a:rPr>
              <a:t>結</a:t>
            </a:r>
            <a:r>
              <a:rPr sz="650" b="1" spc="-5" dirty="0" err="1">
                <a:solidFill>
                  <a:srgbClr val="FF0000"/>
                </a:solidFill>
                <a:latin typeface="Meiryo UI"/>
                <a:cs typeface="Meiryo UI"/>
              </a:rPr>
              <a:t>果</a:t>
            </a:r>
            <a:r>
              <a:rPr lang="ja-JP" altLang="en-US" sz="650" b="1" spc="-5" dirty="0">
                <a:solidFill>
                  <a:srgbClr val="FF0000"/>
                </a:solidFill>
                <a:latin typeface="Meiryo UI"/>
                <a:cs typeface="Meiryo UI"/>
              </a:rPr>
              <a:t>通知</a:t>
            </a:r>
            <a:endParaRPr sz="650" dirty="0">
              <a:latin typeface="Meiryo UI"/>
              <a:cs typeface="Meiryo UI"/>
            </a:endParaRPr>
          </a:p>
        </p:txBody>
      </p:sp>
      <p:sp>
        <p:nvSpPr>
          <p:cNvPr id="86" name="object 41">
            <a:extLst>
              <a:ext uri="{FF2B5EF4-FFF2-40B4-BE49-F238E27FC236}">
                <a16:creationId xmlns:a16="http://schemas.microsoft.com/office/drawing/2014/main" id="{B39A8231-AA63-A411-3457-1D3A937A8E43}"/>
              </a:ext>
            </a:extLst>
          </p:cNvPr>
          <p:cNvSpPr txBox="1"/>
          <p:nvPr/>
        </p:nvSpPr>
        <p:spPr>
          <a:xfrm>
            <a:off x="4648200" y="1993977"/>
            <a:ext cx="187881" cy="193040"/>
          </a:xfrm>
          <a:prstGeom prst="rect">
            <a:avLst/>
          </a:prstGeom>
        </p:spPr>
        <p:txBody>
          <a:bodyPr vert="eaVert" wrap="square" lIns="0" tIns="0" rIns="0" bIns="0" rtlCol="0">
            <a:spAutoFit/>
          </a:bodyPr>
          <a:lstStyle/>
          <a:p>
            <a:pPr marL="12700">
              <a:lnSpc>
                <a:spcPct val="70000"/>
              </a:lnSpc>
            </a:pPr>
            <a:r>
              <a:rPr sz="650" b="1" spc="-5" dirty="0">
                <a:solidFill>
                  <a:srgbClr val="FF0000"/>
                </a:solidFill>
                <a:latin typeface="Meiryo UI"/>
                <a:cs typeface="Meiryo UI"/>
              </a:rPr>
              <a:t>受</a:t>
            </a: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付</a:t>
            </a:r>
            <a:endParaRPr sz="650" dirty="0">
              <a:latin typeface="Meiryo UI"/>
              <a:cs typeface="Meiryo UI"/>
            </a:endParaRPr>
          </a:p>
        </p:txBody>
      </p:sp>
      <p:sp>
        <p:nvSpPr>
          <p:cNvPr id="88" name="object 43">
            <a:extLst>
              <a:ext uri="{FF2B5EF4-FFF2-40B4-BE49-F238E27FC236}">
                <a16:creationId xmlns:a16="http://schemas.microsoft.com/office/drawing/2014/main" id="{D67F278C-D219-9438-C636-CF2B234D117D}"/>
              </a:ext>
            </a:extLst>
          </p:cNvPr>
          <p:cNvSpPr/>
          <p:nvPr/>
        </p:nvSpPr>
        <p:spPr>
          <a:xfrm>
            <a:off x="3901209" y="1990551"/>
            <a:ext cx="899391" cy="180000"/>
          </a:xfrm>
          <a:custGeom>
            <a:avLst/>
            <a:gdLst/>
            <a:ahLst/>
            <a:cxnLst/>
            <a:rect l="l" t="t" r="r" b="b"/>
            <a:pathLst>
              <a:path w="784225" h="215900">
                <a:moveTo>
                  <a:pt x="784098" y="107441"/>
                </a:moveTo>
                <a:lnTo>
                  <a:pt x="514350" y="0"/>
                </a:lnTo>
                <a:lnTo>
                  <a:pt x="514350" y="53339"/>
                </a:lnTo>
                <a:lnTo>
                  <a:pt x="0" y="53339"/>
                </a:lnTo>
                <a:lnTo>
                  <a:pt x="0" y="161543"/>
                </a:lnTo>
                <a:lnTo>
                  <a:pt x="514350" y="161543"/>
                </a:lnTo>
                <a:lnTo>
                  <a:pt x="514350" y="215645"/>
                </a:lnTo>
                <a:lnTo>
                  <a:pt x="784098" y="107441"/>
                </a:lnTo>
                <a:close/>
              </a:path>
            </a:pathLst>
          </a:custGeom>
          <a:solidFill>
            <a:srgbClr val="FD3F5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40">
            <a:extLst>
              <a:ext uri="{FF2B5EF4-FFF2-40B4-BE49-F238E27FC236}">
                <a16:creationId xmlns:a16="http://schemas.microsoft.com/office/drawing/2014/main" id="{92DE35DC-E157-7096-37EA-3E6C92469A02}"/>
              </a:ext>
            </a:extLst>
          </p:cNvPr>
          <p:cNvSpPr txBox="1"/>
          <p:nvPr/>
        </p:nvSpPr>
        <p:spPr>
          <a:xfrm>
            <a:off x="4733226" y="2219427"/>
            <a:ext cx="524573" cy="1292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70000"/>
              </a:lnSpc>
            </a:pPr>
            <a:r>
              <a:rPr lang="ja-JP" altLang="en-US" sz="1200" b="1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〆</a:t>
            </a:r>
            <a:endParaRPr sz="1200" dirty="0">
              <a:solidFill>
                <a:srgbClr val="FF0000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92" name="object 36">
            <a:extLst>
              <a:ext uri="{FF2B5EF4-FFF2-40B4-BE49-F238E27FC236}">
                <a16:creationId xmlns:a16="http://schemas.microsoft.com/office/drawing/2014/main" id="{FCC0AED7-0A0B-5A12-043B-ADCC92A07351}"/>
              </a:ext>
            </a:extLst>
          </p:cNvPr>
          <p:cNvSpPr txBox="1"/>
          <p:nvPr/>
        </p:nvSpPr>
        <p:spPr>
          <a:xfrm>
            <a:off x="7772420" y="1841996"/>
            <a:ext cx="620445" cy="11413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ja-JP" altLang="en-US" sz="650" b="1" spc="-15" dirty="0">
                <a:solidFill>
                  <a:srgbClr val="001F5F"/>
                </a:solidFill>
                <a:latin typeface="Meiryo UI"/>
                <a:cs typeface="Meiryo UI"/>
              </a:rPr>
              <a:t>来日時期</a:t>
            </a:r>
            <a:endParaRPr sz="650" dirty="0">
              <a:latin typeface="Meiryo UI"/>
              <a:cs typeface="Meiryo UI"/>
            </a:endParaRPr>
          </a:p>
        </p:txBody>
      </p:sp>
      <p:sp>
        <p:nvSpPr>
          <p:cNvPr id="50" name="矢印: 右 49">
            <a:extLst>
              <a:ext uri="{FF2B5EF4-FFF2-40B4-BE49-F238E27FC236}">
                <a16:creationId xmlns:a16="http://schemas.microsoft.com/office/drawing/2014/main" id="{D5A3B32C-37C7-09CA-F097-5AA7BF4F18C8}"/>
              </a:ext>
            </a:extLst>
          </p:cNvPr>
          <p:cNvSpPr/>
          <p:nvPr/>
        </p:nvSpPr>
        <p:spPr>
          <a:xfrm>
            <a:off x="5003674" y="1988886"/>
            <a:ext cx="1170723" cy="160455"/>
          </a:xfrm>
          <a:prstGeom prst="rightArrow">
            <a:avLst>
              <a:gd name="adj1" fmla="val 50000"/>
              <a:gd name="adj2" fmla="val 134248"/>
            </a:avLst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91" name="矢印: 右 90">
            <a:extLst>
              <a:ext uri="{FF2B5EF4-FFF2-40B4-BE49-F238E27FC236}">
                <a16:creationId xmlns:a16="http://schemas.microsoft.com/office/drawing/2014/main" id="{B22748CD-1C57-4576-5261-DE7F731ABB79}"/>
              </a:ext>
            </a:extLst>
          </p:cNvPr>
          <p:cNvSpPr/>
          <p:nvPr/>
        </p:nvSpPr>
        <p:spPr>
          <a:xfrm>
            <a:off x="7467609" y="1990551"/>
            <a:ext cx="2159999" cy="180000"/>
          </a:xfrm>
          <a:prstGeom prst="rightArrow">
            <a:avLst>
              <a:gd name="adj1" fmla="val 50000"/>
              <a:gd name="adj2" fmla="val 134248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09" name="object 36">
            <a:extLst>
              <a:ext uri="{FF2B5EF4-FFF2-40B4-BE49-F238E27FC236}">
                <a16:creationId xmlns:a16="http://schemas.microsoft.com/office/drawing/2014/main" id="{85077F28-43CF-142F-3397-6991A9FCD2FC}"/>
              </a:ext>
            </a:extLst>
          </p:cNvPr>
          <p:cNvSpPr txBox="1"/>
          <p:nvPr/>
        </p:nvSpPr>
        <p:spPr>
          <a:xfrm>
            <a:off x="3908308" y="2383987"/>
            <a:ext cx="620444" cy="12636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650" b="1" spc="-15" dirty="0">
                <a:solidFill>
                  <a:srgbClr val="001F5F"/>
                </a:solidFill>
                <a:latin typeface="Meiryo UI"/>
                <a:cs typeface="Meiryo UI"/>
              </a:rPr>
              <a:t>書面審査</a:t>
            </a:r>
            <a:endParaRPr sz="650" dirty="0">
              <a:latin typeface="Meiryo UI"/>
              <a:cs typeface="Meiryo UI"/>
            </a:endParaRPr>
          </a:p>
        </p:txBody>
      </p:sp>
      <p:sp>
        <p:nvSpPr>
          <p:cNvPr id="110" name="object 39">
            <a:extLst>
              <a:ext uri="{FF2B5EF4-FFF2-40B4-BE49-F238E27FC236}">
                <a16:creationId xmlns:a16="http://schemas.microsoft.com/office/drawing/2014/main" id="{0DEEB3B3-4293-58F3-75E8-C26F17BFCDE0}"/>
              </a:ext>
            </a:extLst>
          </p:cNvPr>
          <p:cNvSpPr txBox="1"/>
          <p:nvPr/>
        </p:nvSpPr>
        <p:spPr>
          <a:xfrm>
            <a:off x="4500896" y="2296006"/>
            <a:ext cx="290436" cy="675794"/>
          </a:xfrm>
          <a:prstGeom prst="rect">
            <a:avLst/>
          </a:prstGeom>
        </p:spPr>
        <p:txBody>
          <a:bodyPr vert="eaVert" wrap="square" lIns="0" tIns="0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10"/>
              </a:spcBef>
            </a:pPr>
            <a:endParaRPr lang="en-US" sz="650" b="1" dirty="0">
              <a:solidFill>
                <a:srgbClr val="FF0000"/>
              </a:solidFill>
              <a:latin typeface="Meiryo UI"/>
              <a:cs typeface="Meiryo UI"/>
            </a:endParaRPr>
          </a:p>
          <a:p>
            <a:pPr marL="635" algn="ctr">
              <a:lnSpc>
                <a:spcPct val="100000"/>
              </a:lnSpc>
              <a:spcBef>
                <a:spcPts val="10"/>
              </a:spcBef>
            </a:pPr>
            <a:r>
              <a:rPr sz="650" b="1" dirty="0" err="1">
                <a:solidFill>
                  <a:srgbClr val="FF0000"/>
                </a:solidFill>
                <a:latin typeface="Meiryo UI"/>
                <a:cs typeface="Meiryo UI"/>
              </a:rPr>
              <a:t>審</a:t>
            </a:r>
            <a:r>
              <a:rPr sz="650" b="1" spc="-5" dirty="0" err="1">
                <a:solidFill>
                  <a:srgbClr val="FF0000"/>
                </a:solidFill>
                <a:latin typeface="Meiryo UI"/>
                <a:cs typeface="Meiryo UI"/>
              </a:rPr>
              <a:t>査</a:t>
            </a:r>
            <a:r>
              <a:rPr sz="650" b="1" dirty="0" err="1">
                <a:solidFill>
                  <a:srgbClr val="FF0000"/>
                </a:solidFill>
                <a:latin typeface="Meiryo UI"/>
                <a:cs typeface="Meiryo UI"/>
              </a:rPr>
              <a:t>結</a:t>
            </a:r>
            <a:r>
              <a:rPr sz="650" b="1" spc="-5" dirty="0" err="1">
                <a:solidFill>
                  <a:srgbClr val="FF0000"/>
                </a:solidFill>
                <a:latin typeface="Meiryo UI"/>
                <a:cs typeface="Meiryo UI"/>
              </a:rPr>
              <a:t>果</a:t>
            </a:r>
            <a:r>
              <a:rPr lang="ja-JP" altLang="en-US" sz="650" b="1" spc="-5" dirty="0">
                <a:solidFill>
                  <a:srgbClr val="FF0000"/>
                </a:solidFill>
                <a:latin typeface="Meiryo UI"/>
                <a:cs typeface="Meiryo UI"/>
              </a:rPr>
              <a:t>通知</a:t>
            </a:r>
            <a:endParaRPr sz="650" dirty="0">
              <a:latin typeface="Meiryo UI"/>
              <a:cs typeface="Meiryo UI"/>
            </a:endParaRPr>
          </a:p>
        </p:txBody>
      </p:sp>
      <p:sp>
        <p:nvSpPr>
          <p:cNvPr id="112" name="object 41">
            <a:extLst>
              <a:ext uri="{FF2B5EF4-FFF2-40B4-BE49-F238E27FC236}">
                <a16:creationId xmlns:a16="http://schemas.microsoft.com/office/drawing/2014/main" id="{F912740D-3C19-E212-26F7-A7AFBD607011}"/>
              </a:ext>
            </a:extLst>
          </p:cNvPr>
          <p:cNvSpPr txBox="1"/>
          <p:nvPr/>
        </p:nvSpPr>
        <p:spPr>
          <a:xfrm>
            <a:off x="3200400" y="2513856"/>
            <a:ext cx="187881" cy="193040"/>
          </a:xfrm>
          <a:prstGeom prst="rect">
            <a:avLst/>
          </a:prstGeom>
        </p:spPr>
        <p:txBody>
          <a:bodyPr vert="eaVert" wrap="square" lIns="0" tIns="0" rIns="0" bIns="0" rtlCol="0">
            <a:spAutoFit/>
          </a:bodyPr>
          <a:lstStyle/>
          <a:p>
            <a:pPr marL="12700">
              <a:lnSpc>
                <a:spcPct val="70000"/>
              </a:lnSpc>
            </a:pPr>
            <a:r>
              <a:rPr sz="650" b="1" spc="-5" dirty="0">
                <a:solidFill>
                  <a:srgbClr val="FF0000"/>
                </a:solidFill>
                <a:latin typeface="Meiryo UI"/>
                <a:cs typeface="Meiryo UI"/>
              </a:rPr>
              <a:t>受</a:t>
            </a: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付</a:t>
            </a:r>
            <a:endParaRPr sz="650" dirty="0">
              <a:latin typeface="Meiryo UI"/>
              <a:cs typeface="Meiryo UI"/>
            </a:endParaRPr>
          </a:p>
        </p:txBody>
      </p:sp>
      <p:sp>
        <p:nvSpPr>
          <p:cNvPr id="114" name="object 43">
            <a:extLst>
              <a:ext uri="{FF2B5EF4-FFF2-40B4-BE49-F238E27FC236}">
                <a16:creationId xmlns:a16="http://schemas.microsoft.com/office/drawing/2014/main" id="{6CFB37AF-29E9-D641-139B-C9840DAB0A2F}"/>
              </a:ext>
            </a:extLst>
          </p:cNvPr>
          <p:cNvSpPr/>
          <p:nvPr/>
        </p:nvSpPr>
        <p:spPr>
          <a:xfrm>
            <a:off x="2438400" y="2536537"/>
            <a:ext cx="899390" cy="180000"/>
          </a:xfrm>
          <a:custGeom>
            <a:avLst/>
            <a:gdLst/>
            <a:ahLst/>
            <a:cxnLst/>
            <a:rect l="l" t="t" r="r" b="b"/>
            <a:pathLst>
              <a:path w="784225" h="215900">
                <a:moveTo>
                  <a:pt x="784098" y="107441"/>
                </a:moveTo>
                <a:lnTo>
                  <a:pt x="514350" y="0"/>
                </a:lnTo>
                <a:lnTo>
                  <a:pt x="514350" y="53339"/>
                </a:lnTo>
                <a:lnTo>
                  <a:pt x="0" y="53339"/>
                </a:lnTo>
                <a:lnTo>
                  <a:pt x="0" y="161543"/>
                </a:lnTo>
                <a:lnTo>
                  <a:pt x="514350" y="161543"/>
                </a:lnTo>
                <a:lnTo>
                  <a:pt x="514350" y="215645"/>
                </a:lnTo>
                <a:lnTo>
                  <a:pt x="784098" y="107441"/>
                </a:lnTo>
                <a:close/>
              </a:path>
            </a:pathLst>
          </a:custGeom>
          <a:solidFill>
            <a:srgbClr val="FD3F5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40">
            <a:extLst>
              <a:ext uri="{FF2B5EF4-FFF2-40B4-BE49-F238E27FC236}">
                <a16:creationId xmlns:a16="http://schemas.microsoft.com/office/drawing/2014/main" id="{C77BB388-1B52-01E8-9068-C51FA64FE832}"/>
              </a:ext>
            </a:extLst>
          </p:cNvPr>
          <p:cNvSpPr txBox="1"/>
          <p:nvPr/>
        </p:nvSpPr>
        <p:spPr>
          <a:xfrm>
            <a:off x="3255600" y="2743200"/>
            <a:ext cx="524572" cy="1292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70000"/>
              </a:lnSpc>
            </a:pPr>
            <a:r>
              <a:rPr lang="ja-JP" altLang="en-US" sz="1200" b="1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〆</a:t>
            </a:r>
            <a:endParaRPr sz="1200" dirty="0">
              <a:solidFill>
                <a:srgbClr val="FF0000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19" name="object 36">
            <a:extLst>
              <a:ext uri="{FF2B5EF4-FFF2-40B4-BE49-F238E27FC236}">
                <a16:creationId xmlns:a16="http://schemas.microsoft.com/office/drawing/2014/main" id="{1711E9A1-A0E1-5B37-23B2-F1F1ABD3B5AF}"/>
              </a:ext>
            </a:extLst>
          </p:cNvPr>
          <p:cNvSpPr txBox="1"/>
          <p:nvPr/>
        </p:nvSpPr>
        <p:spPr>
          <a:xfrm>
            <a:off x="5105406" y="2451213"/>
            <a:ext cx="620444" cy="11413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ja-JP" altLang="en-US" sz="650" b="1" spc="-15" dirty="0">
                <a:solidFill>
                  <a:srgbClr val="001F5F"/>
                </a:solidFill>
                <a:latin typeface="Meiryo UI"/>
                <a:cs typeface="Meiryo UI"/>
              </a:rPr>
              <a:t>来日時期</a:t>
            </a:r>
            <a:endParaRPr sz="650" dirty="0">
              <a:latin typeface="Meiryo UI"/>
              <a:cs typeface="Meiryo UI"/>
            </a:endParaRPr>
          </a:p>
        </p:txBody>
      </p:sp>
      <p:sp>
        <p:nvSpPr>
          <p:cNvPr id="103" name="矢印: 右 102">
            <a:extLst>
              <a:ext uri="{FF2B5EF4-FFF2-40B4-BE49-F238E27FC236}">
                <a16:creationId xmlns:a16="http://schemas.microsoft.com/office/drawing/2014/main" id="{CB309753-29F9-082F-7D33-0E96BB9CAFE1}"/>
              </a:ext>
            </a:extLst>
          </p:cNvPr>
          <p:cNvSpPr/>
          <p:nvPr/>
        </p:nvSpPr>
        <p:spPr>
          <a:xfrm>
            <a:off x="3484468" y="2536537"/>
            <a:ext cx="1047095" cy="180000"/>
          </a:xfrm>
          <a:prstGeom prst="rightArrow">
            <a:avLst>
              <a:gd name="adj1" fmla="val 50000"/>
              <a:gd name="adj2" fmla="val 134248"/>
            </a:avLst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07" name="矢印: 右 106">
            <a:extLst>
              <a:ext uri="{FF2B5EF4-FFF2-40B4-BE49-F238E27FC236}">
                <a16:creationId xmlns:a16="http://schemas.microsoft.com/office/drawing/2014/main" id="{F6938E25-CFD3-E705-38E1-01A30D5C204B}"/>
              </a:ext>
            </a:extLst>
          </p:cNvPr>
          <p:cNvSpPr/>
          <p:nvPr/>
        </p:nvSpPr>
        <p:spPr>
          <a:xfrm>
            <a:off x="4800599" y="2536542"/>
            <a:ext cx="1152000" cy="179990"/>
          </a:xfrm>
          <a:prstGeom prst="rightArrow">
            <a:avLst>
              <a:gd name="adj1" fmla="val 50000"/>
              <a:gd name="adj2" fmla="val 134248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125" name="グループ化 124">
            <a:extLst>
              <a:ext uri="{FF2B5EF4-FFF2-40B4-BE49-F238E27FC236}">
                <a16:creationId xmlns:a16="http://schemas.microsoft.com/office/drawing/2014/main" id="{87F9E6C7-0BF5-1638-82E4-34F943B7A7E4}"/>
              </a:ext>
            </a:extLst>
          </p:cNvPr>
          <p:cNvGrpSpPr/>
          <p:nvPr/>
        </p:nvGrpSpPr>
        <p:grpSpPr>
          <a:xfrm>
            <a:off x="4280595" y="3427936"/>
            <a:ext cx="5665135" cy="675794"/>
            <a:chOff x="7083461" y="2717963"/>
            <a:chExt cx="3293295" cy="675794"/>
          </a:xfrm>
        </p:grpSpPr>
        <p:grpSp>
          <p:nvGrpSpPr>
            <p:cNvPr id="126" name="グループ化 125">
              <a:extLst>
                <a:ext uri="{FF2B5EF4-FFF2-40B4-BE49-F238E27FC236}">
                  <a16:creationId xmlns:a16="http://schemas.microsoft.com/office/drawing/2014/main" id="{9BED48DE-E82E-2915-6CF8-BA49C42DE39C}"/>
                </a:ext>
              </a:extLst>
            </p:cNvPr>
            <p:cNvGrpSpPr/>
            <p:nvPr/>
          </p:nvGrpSpPr>
          <p:grpSpPr>
            <a:xfrm>
              <a:off x="7083461" y="2717963"/>
              <a:ext cx="2483168" cy="675794"/>
              <a:chOff x="4531492" y="2276883"/>
              <a:chExt cx="2483168" cy="675794"/>
            </a:xfrm>
          </p:grpSpPr>
          <p:sp>
            <p:nvSpPr>
              <p:cNvPr id="129" name="object 36">
                <a:extLst>
                  <a:ext uri="{FF2B5EF4-FFF2-40B4-BE49-F238E27FC236}">
                    <a16:creationId xmlns:a16="http://schemas.microsoft.com/office/drawing/2014/main" id="{7ECE917F-044C-C76D-915F-881B153951DC}"/>
                  </a:ext>
                </a:extLst>
              </p:cNvPr>
              <p:cNvSpPr txBox="1"/>
              <p:nvPr/>
            </p:nvSpPr>
            <p:spPr>
              <a:xfrm>
                <a:off x="5385987" y="2364864"/>
                <a:ext cx="360680" cy="126364"/>
              </a:xfrm>
              <a:prstGeom prst="rect">
                <a:avLst/>
              </a:prstGeom>
            </p:spPr>
            <p:txBody>
              <a:bodyPr vert="horz" wrap="square" lIns="0" tIns="13970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  <a:spcBef>
                    <a:spcPts val="110"/>
                  </a:spcBef>
                </a:pPr>
                <a:r>
                  <a:rPr sz="650" b="1" spc="-15" dirty="0">
                    <a:solidFill>
                      <a:srgbClr val="001F5F"/>
                    </a:solidFill>
                    <a:latin typeface="Meiryo UI"/>
                    <a:cs typeface="Meiryo UI"/>
                  </a:rPr>
                  <a:t>書面審査</a:t>
                </a:r>
                <a:endParaRPr sz="650" dirty="0">
                  <a:latin typeface="Meiryo UI"/>
                  <a:cs typeface="Meiryo UI"/>
                </a:endParaRPr>
              </a:p>
            </p:txBody>
          </p:sp>
          <p:sp>
            <p:nvSpPr>
              <p:cNvPr id="130" name="object 39">
                <a:extLst>
                  <a:ext uri="{FF2B5EF4-FFF2-40B4-BE49-F238E27FC236}">
                    <a16:creationId xmlns:a16="http://schemas.microsoft.com/office/drawing/2014/main" id="{19314430-54D1-BF33-F160-16789BD48EF8}"/>
                  </a:ext>
                </a:extLst>
              </p:cNvPr>
              <p:cNvSpPr txBox="1"/>
              <p:nvPr/>
            </p:nvSpPr>
            <p:spPr>
              <a:xfrm>
                <a:off x="5730473" y="2276883"/>
                <a:ext cx="168838" cy="675794"/>
              </a:xfrm>
              <a:prstGeom prst="rect">
                <a:avLst/>
              </a:prstGeom>
            </p:spPr>
            <p:txBody>
              <a:bodyPr vert="eaVert" wrap="square" lIns="0" tIns="0" rIns="0" bIns="0" rtlCol="0">
                <a:spAutoFit/>
              </a:bodyPr>
              <a:lstStyle/>
              <a:p>
                <a:pPr marL="635" algn="ctr">
                  <a:lnSpc>
                    <a:spcPct val="100000"/>
                  </a:lnSpc>
                  <a:spcBef>
                    <a:spcPts val="10"/>
                  </a:spcBef>
                </a:pPr>
                <a:endParaRPr lang="en-US" sz="650" b="1" dirty="0">
                  <a:solidFill>
                    <a:srgbClr val="FF0000"/>
                  </a:solidFill>
                  <a:latin typeface="Meiryo UI"/>
                  <a:cs typeface="Meiryo UI"/>
                </a:endParaRPr>
              </a:p>
              <a:p>
                <a:pPr marL="635" algn="ctr">
                  <a:lnSpc>
                    <a:spcPct val="100000"/>
                  </a:lnSpc>
                  <a:spcBef>
                    <a:spcPts val="10"/>
                  </a:spcBef>
                </a:pPr>
                <a:r>
                  <a:rPr sz="650" b="1" dirty="0" err="1">
                    <a:solidFill>
                      <a:srgbClr val="FF0000"/>
                    </a:solidFill>
                    <a:latin typeface="Meiryo UI"/>
                    <a:cs typeface="Meiryo UI"/>
                  </a:rPr>
                  <a:t>審</a:t>
                </a:r>
                <a:r>
                  <a:rPr sz="650" b="1" spc="-5" dirty="0" err="1">
                    <a:solidFill>
                      <a:srgbClr val="FF0000"/>
                    </a:solidFill>
                    <a:latin typeface="Meiryo UI"/>
                    <a:cs typeface="Meiryo UI"/>
                  </a:rPr>
                  <a:t>査</a:t>
                </a:r>
                <a:r>
                  <a:rPr sz="650" b="1" dirty="0" err="1">
                    <a:solidFill>
                      <a:srgbClr val="FF0000"/>
                    </a:solidFill>
                    <a:latin typeface="Meiryo UI"/>
                    <a:cs typeface="Meiryo UI"/>
                  </a:rPr>
                  <a:t>結</a:t>
                </a:r>
                <a:r>
                  <a:rPr sz="650" b="1" spc="-5" dirty="0" err="1">
                    <a:solidFill>
                      <a:srgbClr val="FF0000"/>
                    </a:solidFill>
                    <a:latin typeface="Meiryo UI"/>
                    <a:cs typeface="Meiryo UI"/>
                  </a:rPr>
                  <a:t>果</a:t>
                </a:r>
                <a:r>
                  <a:rPr lang="ja-JP" altLang="en-US" sz="650" b="1" spc="-5" dirty="0">
                    <a:solidFill>
                      <a:srgbClr val="FF0000"/>
                    </a:solidFill>
                    <a:latin typeface="Meiryo UI"/>
                    <a:cs typeface="Meiryo UI"/>
                  </a:rPr>
                  <a:t>通知</a:t>
                </a:r>
                <a:endParaRPr sz="650" dirty="0">
                  <a:latin typeface="Meiryo UI"/>
                  <a:cs typeface="Meiryo UI"/>
                </a:endParaRPr>
              </a:p>
            </p:txBody>
          </p:sp>
          <p:sp>
            <p:nvSpPr>
              <p:cNvPr id="131" name="object 41">
                <a:extLst>
                  <a:ext uri="{FF2B5EF4-FFF2-40B4-BE49-F238E27FC236}">
                    <a16:creationId xmlns:a16="http://schemas.microsoft.com/office/drawing/2014/main" id="{3853FDC3-B3E0-2ACB-201B-D047B30868DB}"/>
                  </a:ext>
                </a:extLst>
              </p:cNvPr>
              <p:cNvSpPr txBox="1"/>
              <p:nvPr/>
            </p:nvSpPr>
            <p:spPr>
              <a:xfrm>
                <a:off x="4989953" y="2494733"/>
                <a:ext cx="109220" cy="193040"/>
              </a:xfrm>
              <a:prstGeom prst="rect">
                <a:avLst/>
              </a:prstGeom>
            </p:spPr>
            <p:txBody>
              <a:bodyPr vert="eaVert" wrap="square" lIns="0" tIns="0" rIns="0" bIns="0" rtlCol="0">
                <a:spAutoFit/>
              </a:bodyPr>
              <a:lstStyle/>
              <a:p>
                <a:pPr marL="12700">
                  <a:lnSpc>
                    <a:spcPct val="70000"/>
                  </a:lnSpc>
                </a:pPr>
                <a:r>
                  <a:rPr sz="650" b="1" spc="-5" dirty="0">
                    <a:solidFill>
                      <a:srgbClr val="FF0000"/>
                    </a:solidFill>
                    <a:latin typeface="Meiryo UI"/>
                    <a:cs typeface="Meiryo UI"/>
                  </a:rPr>
                  <a:t>受</a:t>
                </a:r>
                <a:r>
                  <a:rPr sz="650" b="1" dirty="0">
                    <a:solidFill>
                      <a:srgbClr val="FF0000"/>
                    </a:solidFill>
                    <a:latin typeface="Meiryo UI"/>
                    <a:cs typeface="Meiryo UI"/>
                  </a:rPr>
                  <a:t>付</a:t>
                </a:r>
                <a:endParaRPr sz="650" dirty="0">
                  <a:latin typeface="Meiryo UI"/>
                  <a:cs typeface="Meiryo UI"/>
                </a:endParaRPr>
              </a:p>
            </p:txBody>
          </p:sp>
          <p:sp>
            <p:nvSpPr>
              <p:cNvPr id="132" name="object 43">
                <a:extLst>
                  <a:ext uri="{FF2B5EF4-FFF2-40B4-BE49-F238E27FC236}">
                    <a16:creationId xmlns:a16="http://schemas.microsoft.com/office/drawing/2014/main" id="{81289AA5-4835-9C52-D9D1-2215978C85E5}"/>
                  </a:ext>
                </a:extLst>
              </p:cNvPr>
              <p:cNvSpPr/>
              <p:nvPr/>
            </p:nvSpPr>
            <p:spPr>
              <a:xfrm>
                <a:off x="4531492" y="2517414"/>
                <a:ext cx="522838" cy="180000"/>
              </a:xfrm>
              <a:custGeom>
                <a:avLst/>
                <a:gdLst/>
                <a:ahLst/>
                <a:cxnLst/>
                <a:rect l="l" t="t" r="r" b="b"/>
                <a:pathLst>
                  <a:path w="784225" h="215900">
                    <a:moveTo>
                      <a:pt x="784098" y="107441"/>
                    </a:moveTo>
                    <a:lnTo>
                      <a:pt x="514350" y="0"/>
                    </a:lnTo>
                    <a:lnTo>
                      <a:pt x="514350" y="53339"/>
                    </a:lnTo>
                    <a:lnTo>
                      <a:pt x="0" y="53339"/>
                    </a:lnTo>
                    <a:lnTo>
                      <a:pt x="0" y="161543"/>
                    </a:lnTo>
                    <a:lnTo>
                      <a:pt x="514350" y="161543"/>
                    </a:lnTo>
                    <a:lnTo>
                      <a:pt x="514350" y="215645"/>
                    </a:lnTo>
                    <a:lnTo>
                      <a:pt x="784098" y="107441"/>
                    </a:lnTo>
                    <a:close/>
                  </a:path>
                </a:pathLst>
              </a:custGeom>
              <a:solidFill>
                <a:srgbClr val="FD3F51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33" name="object 40">
                <a:extLst>
                  <a:ext uri="{FF2B5EF4-FFF2-40B4-BE49-F238E27FC236}">
                    <a16:creationId xmlns:a16="http://schemas.microsoft.com/office/drawing/2014/main" id="{120C1262-9E92-AF63-B820-1BE46A422933}"/>
                  </a:ext>
                </a:extLst>
              </p:cNvPr>
              <p:cNvSpPr txBox="1"/>
              <p:nvPr/>
            </p:nvSpPr>
            <p:spPr>
              <a:xfrm>
                <a:off x="5006551" y="2772518"/>
                <a:ext cx="304947" cy="129266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/>
              <a:p>
                <a:pPr marL="12700">
                  <a:lnSpc>
                    <a:spcPct val="70000"/>
                  </a:lnSpc>
                </a:pPr>
                <a:r>
                  <a:rPr lang="ja-JP" altLang="en-US" sz="1200" b="1" dirty="0">
                    <a:solidFill>
                      <a:srgbClr val="FF0000"/>
                    </a:solidFill>
                    <a:latin typeface="BIZ UDゴシック" panose="020B0400000000000000" pitchFamily="49" charset="-128"/>
                    <a:ea typeface="BIZ UDゴシック" panose="020B0400000000000000" pitchFamily="49" charset="-128"/>
                  </a:rPr>
                  <a:t>〆</a:t>
                </a:r>
                <a:endParaRPr sz="1200" dirty="0">
                  <a:solidFill>
                    <a:srgbClr val="FF0000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endParaRPr>
              </a:p>
            </p:txBody>
          </p:sp>
          <p:sp>
            <p:nvSpPr>
              <p:cNvPr id="134" name="object 36">
                <a:extLst>
                  <a:ext uri="{FF2B5EF4-FFF2-40B4-BE49-F238E27FC236}">
                    <a16:creationId xmlns:a16="http://schemas.microsoft.com/office/drawing/2014/main" id="{2BC61F8D-4675-5EA5-08DE-56CEBF7B7A17}"/>
                  </a:ext>
                </a:extLst>
              </p:cNvPr>
              <p:cNvSpPr txBox="1"/>
              <p:nvPr/>
            </p:nvSpPr>
            <p:spPr>
              <a:xfrm>
                <a:off x="6392238" y="2430169"/>
                <a:ext cx="622422" cy="114134"/>
              </a:xfrm>
              <a:prstGeom prst="rect">
                <a:avLst/>
              </a:prstGeom>
            </p:spPr>
            <p:txBody>
              <a:bodyPr vert="horz" wrap="square" lIns="0" tIns="13970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  <a:spcBef>
                    <a:spcPts val="110"/>
                  </a:spcBef>
                </a:pPr>
                <a:r>
                  <a:rPr lang="ja-JP" altLang="en-US" sz="650" b="1" spc="-15" dirty="0">
                    <a:solidFill>
                      <a:srgbClr val="001F5F"/>
                    </a:solidFill>
                    <a:latin typeface="Meiryo UI"/>
                    <a:cs typeface="Meiryo UI"/>
                  </a:rPr>
                  <a:t>来日時期（</a:t>
                </a:r>
                <a:r>
                  <a:rPr lang="en-US" altLang="ja-JP" sz="650" b="1" spc="-15" dirty="0">
                    <a:solidFill>
                      <a:srgbClr val="001F5F"/>
                    </a:solidFill>
                    <a:latin typeface="Meiryo UI"/>
                    <a:cs typeface="Meiryo UI"/>
                  </a:rPr>
                  <a:t>4/1</a:t>
                </a:r>
                <a:r>
                  <a:rPr lang="ja-JP" altLang="en-US" sz="650" b="1" spc="-15" dirty="0">
                    <a:solidFill>
                      <a:srgbClr val="001F5F"/>
                    </a:solidFill>
                    <a:latin typeface="Meiryo UI"/>
                    <a:cs typeface="Meiryo UI"/>
                  </a:rPr>
                  <a:t>～翌年</a:t>
                </a:r>
                <a:r>
                  <a:rPr lang="en-US" altLang="ja-JP" sz="650" b="1" spc="-15" dirty="0">
                    <a:solidFill>
                      <a:srgbClr val="001F5F"/>
                    </a:solidFill>
                    <a:latin typeface="Meiryo UI"/>
                    <a:cs typeface="Meiryo UI"/>
                  </a:rPr>
                  <a:t>3</a:t>
                </a:r>
                <a:r>
                  <a:rPr lang="ja-JP" altLang="en-US" sz="650" b="1" spc="-15" dirty="0">
                    <a:solidFill>
                      <a:srgbClr val="001F5F"/>
                    </a:solidFill>
                    <a:latin typeface="Meiryo UI"/>
                    <a:cs typeface="Meiryo UI"/>
                  </a:rPr>
                  <a:t>末）</a:t>
                </a:r>
                <a:endParaRPr sz="650" dirty="0">
                  <a:latin typeface="Meiryo UI"/>
                  <a:cs typeface="Meiryo UI"/>
                </a:endParaRPr>
              </a:p>
            </p:txBody>
          </p:sp>
        </p:grpSp>
        <p:sp>
          <p:nvSpPr>
            <p:cNvPr id="127" name="矢印: 右 126">
              <a:extLst>
                <a:ext uri="{FF2B5EF4-FFF2-40B4-BE49-F238E27FC236}">
                  <a16:creationId xmlns:a16="http://schemas.microsoft.com/office/drawing/2014/main" id="{103557C8-BBB8-86F7-37F3-C05638C8AA96}"/>
                </a:ext>
              </a:extLst>
            </p:cNvPr>
            <p:cNvSpPr/>
            <p:nvPr/>
          </p:nvSpPr>
          <p:spPr>
            <a:xfrm>
              <a:off x="7691567" y="2958494"/>
              <a:ext cx="608703" cy="180000"/>
            </a:xfrm>
            <a:prstGeom prst="rightArrow">
              <a:avLst>
                <a:gd name="adj1" fmla="val 50000"/>
                <a:gd name="adj2" fmla="val 134248"/>
              </a:avLst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8" name="矢印: 右 127">
              <a:extLst>
                <a:ext uri="{FF2B5EF4-FFF2-40B4-BE49-F238E27FC236}">
                  <a16:creationId xmlns:a16="http://schemas.microsoft.com/office/drawing/2014/main" id="{D07D84FF-278B-A095-AE2C-826A7265C7DC}"/>
                </a:ext>
              </a:extLst>
            </p:cNvPr>
            <p:cNvSpPr/>
            <p:nvPr/>
          </p:nvSpPr>
          <p:spPr>
            <a:xfrm>
              <a:off x="8932740" y="2977272"/>
              <a:ext cx="1444016" cy="170368"/>
            </a:xfrm>
            <a:prstGeom prst="rightArrow">
              <a:avLst>
                <a:gd name="adj1" fmla="val 50000"/>
                <a:gd name="adj2" fmla="val 134248"/>
              </a:avLst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135" name="グループ化 134">
            <a:extLst>
              <a:ext uri="{FF2B5EF4-FFF2-40B4-BE49-F238E27FC236}">
                <a16:creationId xmlns:a16="http://schemas.microsoft.com/office/drawing/2014/main" id="{C1123E96-2375-6BC4-F086-0AEB67410C5F}"/>
              </a:ext>
            </a:extLst>
          </p:cNvPr>
          <p:cNvGrpSpPr/>
          <p:nvPr/>
        </p:nvGrpSpPr>
        <p:grpSpPr>
          <a:xfrm>
            <a:off x="5482033" y="4048606"/>
            <a:ext cx="4432214" cy="675794"/>
            <a:chOff x="7083461" y="2717963"/>
            <a:chExt cx="2576559" cy="675794"/>
          </a:xfrm>
        </p:grpSpPr>
        <p:grpSp>
          <p:nvGrpSpPr>
            <p:cNvPr id="136" name="グループ化 135">
              <a:extLst>
                <a:ext uri="{FF2B5EF4-FFF2-40B4-BE49-F238E27FC236}">
                  <a16:creationId xmlns:a16="http://schemas.microsoft.com/office/drawing/2014/main" id="{A9E601B6-EE43-6739-CB19-AF2BB0E9B6CD}"/>
                </a:ext>
              </a:extLst>
            </p:cNvPr>
            <p:cNvGrpSpPr/>
            <p:nvPr/>
          </p:nvGrpSpPr>
          <p:grpSpPr>
            <a:xfrm>
              <a:off x="7083461" y="2717963"/>
              <a:ext cx="2483168" cy="675794"/>
              <a:chOff x="4531492" y="2276883"/>
              <a:chExt cx="2483168" cy="675794"/>
            </a:xfrm>
          </p:grpSpPr>
          <p:sp>
            <p:nvSpPr>
              <p:cNvPr id="139" name="object 36">
                <a:extLst>
                  <a:ext uri="{FF2B5EF4-FFF2-40B4-BE49-F238E27FC236}">
                    <a16:creationId xmlns:a16="http://schemas.microsoft.com/office/drawing/2014/main" id="{9EA6BAAF-16A6-D157-0C58-1C360E1B7005}"/>
                  </a:ext>
                </a:extLst>
              </p:cNvPr>
              <p:cNvSpPr txBox="1"/>
              <p:nvPr/>
            </p:nvSpPr>
            <p:spPr>
              <a:xfrm>
                <a:off x="5385987" y="2364864"/>
                <a:ext cx="360680" cy="126364"/>
              </a:xfrm>
              <a:prstGeom prst="rect">
                <a:avLst/>
              </a:prstGeom>
            </p:spPr>
            <p:txBody>
              <a:bodyPr vert="horz" wrap="square" lIns="0" tIns="13970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  <a:spcBef>
                    <a:spcPts val="110"/>
                  </a:spcBef>
                </a:pPr>
                <a:r>
                  <a:rPr sz="650" b="1" spc="-15" dirty="0">
                    <a:solidFill>
                      <a:srgbClr val="001F5F"/>
                    </a:solidFill>
                    <a:latin typeface="Meiryo UI"/>
                    <a:cs typeface="Meiryo UI"/>
                  </a:rPr>
                  <a:t>書面審査</a:t>
                </a:r>
                <a:endParaRPr sz="650" dirty="0">
                  <a:latin typeface="Meiryo UI"/>
                  <a:cs typeface="Meiryo UI"/>
                </a:endParaRPr>
              </a:p>
            </p:txBody>
          </p:sp>
          <p:sp>
            <p:nvSpPr>
              <p:cNvPr id="140" name="object 39">
                <a:extLst>
                  <a:ext uri="{FF2B5EF4-FFF2-40B4-BE49-F238E27FC236}">
                    <a16:creationId xmlns:a16="http://schemas.microsoft.com/office/drawing/2014/main" id="{0CF11D94-E73C-2953-42D6-7173278C91E3}"/>
                  </a:ext>
                </a:extLst>
              </p:cNvPr>
              <p:cNvSpPr txBox="1"/>
              <p:nvPr/>
            </p:nvSpPr>
            <p:spPr>
              <a:xfrm>
                <a:off x="5915586" y="2276883"/>
                <a:ext cx="168838" cy="675794"/>
              </a:xfrm>
              <a:prstGeom prst="rect">
                <a:avLst/>
              </a:prstGeom>
            </p:spPr>
            <p:txBody>
              <a:bodyPr vert="eaVert" wrap="square" lIns="0" tIns="0" rIns="0" bIns="0" rtlCol="0">
                <a:spAutoFit/>
              </a:bodyPr>
              <a:lstStyle/>
              <a:p>
                <a:pPr marL="635" algn="ctr">
                  <a:lnSpc>
                    <a:spcPct val="100000"/>
                  </a:lnSpc>
                  <a:spcBef>
                    <a:spcPts val="10"/>
                  </a:spcBef>
                </a:pPr>
                <a:endParaRPr lang="en-US" sz="650" b="1" dirty="0">
                  <a:solidFill>
                    <a:srgbClr val="FF0000"/>
                  </a:solidFill>
                  <a:latin typeface="Meiryo UI"/>
                  <a:cs typeface="Meiryo UI"/>
                </a:endParaRPr>
              </a:p>
              <a:p>
                <a:pPr marL="635" algn="ctr">
                  <a:lnSpc>
                    <a:spcPct val="100000"/>
                  </a:lnSpc>
                  <a:spcBef>
                    <a:spcPts val="10"/>
                  </a:spcBef>
                </a:pPr>
                <a:r>
                  <a:rPr sz="650" b="1" dirty="0" err="1">
                    <a:solidFill>
                      <a:srgbClr val="FF0000"/>
                    </a:solidFill>
                    <a:latin typeface="Meiryo UI"/>
                    <a:cs typeface="Meiryo UI"/>
                  </a:rPr>
                  <a:t>審</a:t>
                </a:r>
                <a:r>
                  <a:rPr sz="650" b="1" spc="-5" dirty="0" err="1">
                    <a:solidFill>
                      <a:srgbClr val="FF0000"/>
                    </a:solidFill>
                    <a:latin typeface="Meiryo UI"/>
                    <a:cs typeface="Meiryo UI"/>
                  </a:rPr>
                  <a:t>査</a:t>
                </a:r>
                <a:r>
                  <a:rPr sz="650" b="1" dirty="0" err="1">
                    <a:solidFill>
                      <a:srgbClr val="FF0000"/>
                    </a:solidFill>
                    <a:latin typeface="Meiryo UI"/>
                    <a:cs typeface="Meiryo UI"/>
                  </a:rPr>
                  <a:t>結</a:t>
                </a:r>
                <a:r>
                  <a:rPr sz="650" b="1" spc="-5" dirty="0" err="1">
                    <a:solidFill>
                      <a:srgbClr val="FF0000"/>
                    </a:solidFill>
                    <a:latin typeface="Meiryo UI"/>
                    <a:cs typeface="Meiryo UI"/>
                  </a:rPr>
                  <a:t>果</a:t>
                </a:r>
                <a:r>
                  <a:rPr lang="ja-JP" altLang="en-US" sz="650" b="1" spc="-5" dirty="0">
                    <a:solidFill>
                      <a:srgbClr val="FF0000"/>
                    </a:solidFill>
                    <a:latin typeface="Meiryo UI"/>
                    <a:cs typeface="Meiryo UI"/>
                  </a:rPr>
                  <a:t>通知</a:t>
                </a:r>
                <a:endParaRPr sz="650" dirty="0">
                  <a:latin typeface="Meiryo UI"/>
                  <a:cs typeface="Meiryo UI"/>
                </a:endParaRPr>
              </a:p>
            </p:txBody>
          </p:sp>
          <p:sp>
            <p:nvSpPr>
              <p:cNvPr id="141" name="object 41">
                <a:extLst>
                  <a:ext uri="{FF2B5EF4-FFF2-40B4-BE49-F238E27FC236}">
                    <a16:creationId xmlns:a16="http://schemas.microsoft.com/office/drawing/2014/main" id="{85DE50B0-0146-A5EA-3B41-869DF70A7361}"/>
                  </a:ext>
                </a:extLst>
              </p:cNvPr>
              <p:cNvSpPr txBox="1"/>
              <p:nvPr/>
            </p:nvSpPr>
            <p:spPr>
              <a:xfrm>
                <a:off x="4989953" y="2494733"/>
                <a:ext cx="109220" cy="193040"/>
              </a:xfrm>
              <a:prstGeom prst="rect">
                <a:avLst/>
              </a:prstGeom>
            </p:spPr>
            <p:txBody>
              <a:bodyPr vert="eaVert" wrap="square" lIns="0" tIns="0" rIns="0" bIns="0" rtlCol="0">
                <a:spAutoFit/>
              </a:bodyPr>
              <a:lstStyle/>
              <a:p>
                <a:pPr marL="12700">
                  <a:lnSpc>
                    <a:spcPct val="70000"/>
                  </a:lnSpc>
                </a:pPr>
                <a:r>
                  <a:rPr sz="650" b="1" spc="-5" dirty="0">
                    <a:solidFill>
                      <a:srgbClr val="FF0000"/>
                    </a:solidFill>
                    <a:latin typeface="Meiryo UI"/>
                    <a:cs typeface="Meiryo UI"/>
                  </a:rPr>
                  <a:t>受</a:t>
                </a:r>
                <a:r>
                  <a:rPr sz="650" b="1" dirty="0">
                    <a:solidFill>
                      <a:srgbClr val="FF0000"/>
                    </a:solidFill>
                    <a:latin typeface="Meiryo UI"/>
                    <a:cs typeface="Meiryo UI"/>
                  </a:rPr>
                  <a:t>付</a:t>
                </a:r>
                <a:endParaRPr sz="650" dirty="0">
                  <a:latin typeface="Meiryo UI"/>
                  <a:cs typeface="Meiryo UI"/>
                </a:endParaRPr>
              </a:p>
            </p:txBody>
          </p:sp>
          <p:sp>
            <p:nvSpPr>
              <p:cNvPr id="142" name="object 43">
                <a:extLst>
                  <a:ext uri="{FF2B5EF4-FFF2-40B4-BE49-F238E27FC236}">
                    <a16:creationId xmlns:a16="http://schemas.microsoft.com/office/drawing/2014/main" id="{03804BD4-2A23-6F2C-2135-CFFDD4228CEC}"/>
                  </a:ext>
                </a:extLst>
              </p:cNvPr>
              <p:cNvSpPr/>
              <p:nvPr/>
            </p:nvSpPr>
            <p:spPr>
              <a:xfrm>
                <a:off x="4531492" y="2517414"/>
                <a:ext cx="522838" cy="180000"/>
              </a:xfrm>
              <a:custGeom>
                <a:avLst/>
                <a:gdLst/>
                <a:ahLst/>
                <a:cxnLst/>
                <a:rect l="l" t="t" r="r" b="b"/>
                <a:pathLst>
                  <a:path w="784225" h="215900">
                    <a:moveTo>
                      <a:pt x="784098" y="107441"/>
                    </a:moveTo>
                    <a:lnTo>
                      <a:pt x="514350" y="0"/>
                    </a:lnTo>
                    <a:lnTo>
                      <a:pt x="514350" y="53339"/>
                    </a:lnTo>
                    <a:lnTo>
                      <a:pt x="0" y="53339"/>
                    </a:lnTo>
                    <a:lnTo>
                      <a:pt x="0" y="161543"/>
                    </a:lnTo>
                    <a:lnTo>
                      <a:pt x="514350" y="161543"/>
                    </a:lnTo>
                    <a:lnTo>
                      <a:pt x="514350" y="215645"/>
                    </a:lnTo>
                    <a:lnTo>
                      <a:pt x="784098" y="107441"/>
                    </a:lnTo>
                    <a:close/>
                  </a:path>
                </a:pathLst>
              </a:custGeom>
              <a:solidFill>
                <a:srgbClr val="FD3F51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43" name="object 40">
                <a:extLst>
                  <a:ext uri="{FF2B5EF4-FFF2-40B4-BE49-F238E27FC236}">
                    <a16:creationId xmlns:a16="http://schemas.microsoft.com/office/drawing/2014/main" id="{E5AC0A2E-3F52-199C-F835-34E9C898BEEC}"/>
                  </a:ext>
                </a:extLst>
              </p:cNvPr>
              <p:cNvSpPr txBox="1"/>
              <p:nvPr/>
            </p:nvSpPr>
            <p:spPr>
              <a:xfrm>
                <a:off x="5006551" y="2772518"/>
                <a:ext cx="304947" cy="129266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/>
              <a:p>
                <a:pPr marL="12700">
                  <a:lnSpc>
                    <a:spcPct val="70000"/>
                  </a:lnSpc>
                </a:pPr>
                <a:r>
                  <a:rPr lang="ja-JP" altLang="en-US" sz="1200" b="1" dirty="0">
                    <a:solidFill>
                      <a:srgbClr val="FF0000"/>
                    </a:solidFill>
                    <a:latin typeface="BIZ UDゴシック" panose="020B0400000000000000" pitchFamily="49" charset="-128"/>
                    <a:ea typeface="BIZ UDゴシック" panose="020B0400000000000000" pitchFamily="49" charset="-128"/>
                  </a:rPr>
                  <a:t>〆</a:t>
                </a:r>
                <a:endParaRPr sz="1200" dirty="0">
                  <a:solidFill>
                    <a:srgbClr val="FF0000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endParaRPr>
              </a:p>
            </p:txBody>
          </p:sp>
          <p:sp>
            <p:nvSpPr>
              <p:cNvPr id="144" name="object 36">
                <a:extLst>
                  <a:ext uri="{FF2B5EF4-FFF2-40B4-BE49-F238E27FC236}">
                    <a16:creationId xmlns:a16="http://schemas.microsoft.com/office/drawing/2014/main" id="{5AAA5BC2-7D9D-6923-FCDE-20E9A4D7C96A}"/>
                  </a:ext>
                </a:extLst>
              </p:cNvPr>
              <p:cNvSpPr txBox="1"/>
              <p:nvPr/>
            </p:nvSpPr>
            <p:spPr>
              <a:xfrm>
                <a:off x="6392238" y="2430169"/>
                <a:ext cx="622422" cy="114134"/>
              </a:xfrm>
              <a:prstGeom prst="rect">
                <a:avLst/>
              </a:prstGeom>
            </p:spPr>
            <p:txBody>
              <a:bodyPr vert="horz" wrap="square" lIns="0" tIns="13970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  <a:spcBef>
                    <a:spcPts val="110"/>
                  </a:spcBef>
                </a:pPr>
                <a:r>
                  <a:rPr lang="ja-JP" altLang="en-US" sz="650" b="1" spc="-15" dirty="0">
                    <a:solidFill>
                      <a:srgbClr val="001F5F"/>
                    </a:solidFill>
                    <a:latin typeface="Meiryo UI"/>
                    <a:cs typeface="Meiryo UI"/>
                  </a:rPr>
                  <a:t>来日時期（</a:t>
                </a:r>
                <a:r>
                  <a:rPr lang="en-US" altLang="ja-JP" sz="650" b="1" spc="-15" dirty="0">
                    <a:solidFill>
                      <a:srgbClr val="001F5F"/>
                    </a:solidFill>
                    <a:latin typeface="Meiryo UI"/>
                    <a:cs typeface="Meiryo UI"/>
                  </a:rPr>
                  <a:t>4/1</a:t>
                </a:r>
                <a:r>
                  <a:rPr lang="ja-JP" altLang="en-US" sz="650" b="1" spc="-15" dirty="0">
                    <a:solidFill>
                      <a:srgbClr val="001F5F"/>
                    </a:solidFill>
                    <a:latin typeface="Meiryo UI"/>
                    <a:cs typeface="Meiryo UI"/>
                  </a:rPr>
                  <a:t>～翌年</a:t>
                </a:r>
                <a:r>
                  <a:rPr lang="en-US" altLang="ja-JP" sz="650" b="1" spc="-15" dirty="0">
                    <a:solidFill>
                      <a:srgbClr val="001F5F"/>
                    </a:solidFill>
                    <a:latin typeface="Meiryo UI"/>
                    <a:cs typeface="Meiryo UI"/>
                  </a:rPr>
                  <a:t>3</a:t>
                </a:r>
                <a:r>
                  <a:rPr lang="ja-JP" altLang="en-US" sz="650" b="1" spc="-15" dirty="0">
                    <a:solidFill>
                      <a:srgbClr val="001F5F"/>
                    </a:solidFill>
                    <a:latin typeface="Meiryo UI"/>
                    <a:cs typeface="Meiryo UI"/>
                  </a:rPr>
                  <a:t>末）</a:t>
                </a:r>
                <a:endParaRPr sz="650" dirty="0">
                  <a:latin typeface="Meiryo UI"/>
                  <a:cs typeface="Meiryo UI"/>
                </a:endParaRPr>
              </a:p>
            </p:txBody>
          </p:sp>
        </p:grpSp>
        <p:sp>
          <p:nvSpPr>
            <p:cNvPr id="137" name="矢印: 右 136">
              <a:extLst>
                <a:ext uri="{FF2B5EF4-FFF2-40B4-BE49-F238E27FC236}">
                  <a16:creationId xmlns:a16="http://schemas.microsoft.com/office/drawing/2014/main" id="{20D443D9-7F98-DE8B-34BE-6C71B2013F58}"/>
                </a:ext>
              </a:extLst>
            </p:cNvPr>
            <p:cNvSpPr/>
            <p:nvPr/>
          </p:nvSpPr>
          <p:spPr>
            <a:xfrm>
              <a:off x="7691566" y="2958494"/>
              <a:ext cx="774325" cy="180000"/>
            </a:xfrm>
            <a:prstGeom prst="rightArrow">
              <a:avLst>
                <a:gd name="adj1" fmla="val 50000"/>
                <a:gd name="adj2" fmla="val 134248"/>
              </a:avLst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8" name="矢印: 右 137">
              <a:extLst>
                <a:ext uri="{FF2B5EF4-FFF2-40B4-BE49-F238E27FC236}">
                  <a16:creationId xmlns:a16="http://schemas.microsoft.com/office/drawing/2014/main" id="{C212FA48-5B5D-0112-E63B-248BBA69A7DA}"/>
                </a:ext>
              </a:extLst>
            </p:cNvPr>
            <p:cNvSpPr/>
            <p:nvPr/>
          </p:nvSpPr>
          <p:spPr>
            <a:xfrm>
              <a:off x="9074044" y="2977272"/>
              <a:ext cx="585976" cy="180000"/>
            </a:xfrm>
            <a:prstGeom prst="rightArrow">
              <a:avLst>
                <a:gd name="adj1" fmla="val 50000"/>
                <a:gd name="adj2" fmla="val 134248"/>
              </a:avLst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145" name="グループ化 144">
            <a:extLst>
              <a:ext uri="{FF2B5EF4-FFF2-40B4-BE49-F238E27FC236}">
                <a16:creationId xmlns:a16="http://schemas.microsoft.com/office/drawing/2014/main" id="{B4787D09-8799-9492-5E64-61D91C72CF54}"/>
              </a:ext>
            </a:extLst>
          </p:cNvPr>
          <p:cNvGrpSpPr/>
          <p:nvPr/>
        </p:nvGrpSpPr>
        <p:grpSpPr>
          <a:xfrm>
            <a:off x="2895600" y="2829406"/>
            <a:ext cx="4523995" cy="675794"/>
            <a:chOff x="6864521" y="2717963"/>
            <a:chExt cx="2629916" cy="675794"/>
          </a:xfrm>
        </p:grpSpPr>
        <p:grpSp>
          <p:nvGrpSpPr>
            <p:cNvPr id="146" name="グループ化 145">
              <a:extLst>
                <a:ext uri="{FF2B5EF4-FFF2-40B4-BE49-F238E27FC236}">
                  <a16:creationId xmlns:a16="http://schemas.microsoft.com/office/drawing/2014/main" id="{A8204B64-9CCC-BCE2-0528-530CEF2F7D40}"/>
                </a:ext>
              </a:extLst>
            </p:cNvPr>
            <p:cNvGrpSpPr/>
            <p:nvPr/>
          </p:nvGrpSpPr>
          <p:grpSpPr>
            <a:xfrm>
              <a:off x="6864521" y="2717963"/>
              <a:ext cx="2578969" cy="675794"/>
              <a:chOff x="4312552" y="2276883"/>
              <a:chExt cx="2578969" cy="675794"/>
            </a:xfrm>
          </p:grpSpPr>
          <p:sp>
            <p:nvSpPr>
              <p:cNvPr id="149" name="object 36">
                <a:extLst>
                  <a:ext uri="{FF2B5EF4-FFF2-40B4-BE49-F238E27FC236}">
                    <a16:creationId xmlns:a16="http://schemas.microsoft.com/office/drawing/2014/main" id="{E26C726D-EE73-A832-0395-BB52D89EFB03}"/>
                  </a:ext>
                </a:extLst>
              </p:cNvPr>
              <p:cNvSpPr txBox="1"/>
              <p:nvPr/>
            </p:nvSpPr>
            <p:spPr>
              <a:xfrm>
                <a:off x="5154187" y="2364864"/>
                <a:ext cx="360680" cy="126364"/>
              </a:xfrm>
              <a:prstGeom prst="rect">
                <a:avLst/>
              </a:prstGeom>
            </p:spPr>
            <p:txBody>
              <a:bodyPr vert="horz" wrap="square" lIns="0" tIns="13970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  <a:spcBef>
                    <a:spcPts val="110"/>
                  </a:spcBef>
                </a:pPr>
                <a:r>
                  <a:rPr sz="650" b="1" spc="-15" dirty="0">
                    <a:solidFill>
                      <a:srgbClr val="001F5F"/>
                    </a:solidFill>
                    <a:latin typeface="Meiryo UI"/>
                    <a:cs typeface="Meiryo UI"/>
                  </a:rPr>
                  <a:t>書面審査</a:t>
                </a:r>
                <a:endParaRPr sz="650" dirty="0">
                  <a:latin typeface="Meiryo UI"/>
                  <a:cs typeface="Meiryo UI"/>
                </a:endParaRPr>
              </a:p>
            </p:txBody>
          </p:sp>
          <p:sp>
            <p:nvSpPr>
              <p:cNvPr id="150" name="object 39">
                <a:extLst>
                  <a:ext uri="{FF2B5EF4-FFF2-40B4-BE49-F238E27FC236}">
                    <a16:creationId xmlns:a16="http://schemas.microsoft.com/office/drawing/2014/main" id="{7E7EEFF9-9011-51A4-EA9F-1681B3D4894B}"/>
                  </a:ext>
                </a:extLst>
              </p:cNvPr>
              <p:cNvSpPr txBox="1"/>
              <p:nvPr/>
            </p:nvSpPr>
            <p:spPr>
              <a:xfrm>
                <a:off x="5552860" y="2276883"/>
                <a:ext cx="168838" cy="675794"/>
              </a:xfrm>
              <a:prstGeom prst="rect">
                <a:avLst/>
              </a:prstGeom>
            </p:spPr>
            <p:txBody>
              <a:bodyPr vert="eaVert" wrap="square" lIns="0" tIns="0" rIns="0" bIns="0" rtlCol="0">
                <a:spAutoFit/>
              </a:bodyPr>
              <a:lstStyle/>
              <a:p>
                <a:pPr marL="635" algn="ctr">
                  <a:lnSpc>
                    <a:spcPct val="100000"/>
                  </a:lnSpc>
                  <a:spcBef>
                    <a:spcPts val="10"/>
                  </a:spcBef>
                </a:pPr>
                <a:endParaRPr lang="en-US" sz="650" b="1" dirty="0">
                  <a:solidFill>
                    <a:srgbClr val="FF0000"/>
                  </a:solidFill>
                  <a:latin typeface="Meiryo UI"/>
                  <a:cs typeface="Meiryo UI"/>
                </a:endParaRPr>
              </a:p>
              <a:p>
                <a:pPr marL="635" algn="ctr">
                  <a:lnSpc>
                    <a:spcPct val="100000"/>
                  </a:lnSpc>
                  <a:spcBef>
                    <a:spcPts val="10"/>
                  </a:spcBef>
                </a:pPr>
                <a:r>
                  <a:rPr sz="650" b="1" dirty="0" err="1">
                    <a:solidFill>
                      <a:srgbClr val="FF0000"/>
                    </a:solidFill>
                    <a:latin typeface="Meiryo UI"/>
                    <a:cs typeface="Meiryo UI"/>
                  </a:rPr>
                  <a:t>審</a:t>
                </a:r>
                <a:r>
                  <a:rPr sz="650" b="1" spc="-5" dirty="0" err="1">
                    <a:solidFill>
                      <a:srgbClr val="FF0000"/>
                    </a:solidFill>
                    <a:latin typeface="Meiryo UI"/>
                    <a:cs typeface="Meiryo UI"/>
                  </a:rPr>
                  <a:t>査</a:t>
                </a:r>
                <a:r>
                  <a:rPr sz="650" b="1" dirty="0" err="1">
                    <a:solidFill>
                      <a:srgbClr val="FF0000"/>
                    </a:solidFill>
                    <a:latin typeface="Meiryo UI"/>
                    <a:cs typeface="Meiryo UI"/>
                  </a:rPr>
                  <a:t>結</a:t>
                </a:r>
                <a:r>
                  <a:rPr sz="650" b="1" spc="-5" dirty="0" err="1">
                    <a:solidFill>
                      <a:srgbClr val="FF0000"/>
                    </a:solidFill>
                    <a:latin typeface="Meiryo UI"/>
                    <a:cs typeface="Meiryo UI"/>
                  </a:rPr>
                  <a:t>果</a:t>
                </a:r>
                <a:r>
                  <a:rPr lang="ja-JP" altLang="en-US" sz="650" b="1" spc="-5" dirty="0">
                    <a:solidFill>
                      <a:srgbClr val="FF0000"/>
                    </a:solidFill>
                    <a:latin typeface="Meiryo UI"/>
                    <a:cs typeface="Meiryo UI"/>
                  </a:rPr>
                  <a:t>通知</a:t>
                </a:r>
                <a:endParaRPr sz="650" dirty="0">
                  <a:latin typeface="Meiryo UI"/>
                  <a:cs typeface="Meiryo UI"/>
                </a:endParaRPr>
              </a:p>
            </p:txBody>
          </p:sp>
          <p:sp>
            <p:nvSpPr>
              <p:cNvPr id="151" name="object 41">
                <a:extLst>
                  <a:ext uri="{FF2B5EF4-FFF2-40B4-BE49-F238E27FC236}">
                    <a16:creationId xmlns:a16="http://schemas.microsoft.com/office/drawing/2014/main" id="{B068DCC9-BDBB-5FD1-55B3-54C8928EE4AB}"/>
                  </a:ext>
                </a:extLst>
              </p:cNvPr>
              <p:cNvSpPr txBox="1"/>
              <p:nvPr/>
            </p:nvSpPr>
            <p:spPr>
              <a:xfrm>
                <a:off x="4799819" y="2494733"/>
                <a:ext cx="109220" cy="193040"/>
              </a:xfrm>
              <a:prstGeom prst="rect">
                <a:avLst/>
              </a:prstGeom>
            </p:spPr>
            <p:txBody>
              <a:bodyPr vert="eaVert" wrap="square" lIns="0" tIns="0" rIns="0" bIns="0" rtlCol="0">
                <a:spAutoFit/>
              </a:bodyPr>
              <a:lstStyle/>
              <a:p>
                <a:pPr marL="12700">
                  <a:lnSpc>
                    <a:spcPct val="70000"/>
                  </a:lnSpc>
                </a:pPr>
                <a:r>
                  <a:rPr sz="650" b="1" spc="-5" dirty="0">
                    <a:solidFill>
                      <a:srgbClr val="FF0000"/>
                    </a:solidFill>
                    <a:latin typeface="Meiryo UI"/>
                    <a:cs typeface="Meiryo UI"/>
                  </a:rPr>
                  <a:t>受</a:t>
                </a:r>
                <a:r>
                  <a:rPr sz="650" b="1" dirty="0">
                    <a:solidFill>
                      <a:srgbClr val="FF0000"/>
                    </a:solidFill>
                    <a:latin typeface="Meiryo UI"/>
                    <a:cs typeface="Meiryo UI"/>
                  </a:rPr>
                  <a:t>付</a:t>
                </a:r>
                <a:endParaRPr sz="650" dirty="0">
                  <a:latin typeface="Meiryo UI"/>
                  <a:cs typeface="Meiryo UI"/>
                </a:endParaRPr>
              </a:p>
            </p:txBody>
          </p:sp>
          <p:sp>
            <p:nvSpPr>
              <p:cNvPr id="152" name="object 43">
                <a:extLst>
                  <a:ext uri="{FF2B5EF4-FFF2-40B4-BE49-F238E27FC236}">
                    <a16:creationId xmlns:a16="http://schemas.microsoft.com/office/drawing/2014/main" id="{0C8FFD69-F4E4-20D1-8B26-C3325B0211B8}"/>
                  </a:ext>
                </a:extLst>
              </p:cNvPr>
              <p:cNvSpPr/>
              <p:nvPr/>
            </p:nvSpPr>
            <p:spPr>
              <a:xfrm>
                <a:off x="4312552" y="2517414"/>
                <a:ext cx="522838" cy="180000"/>
              </a:xfrm>
              <a:custGeom>
                <a:avLst/>
                <a:gdLst/>
                <a:ahLst/>
                <a:cxnLst/>
                <a:rect l="l" t="t" r="r" b="b"/>
                <a:pathLst>
                  <a:path w="784225" h="215900">
                    <a:moveTo>
                      <a:pt x="784098" y="107441"/>
                    </a:moveTo>
                    <a:lnTo>
                      <a:pt x="514350" y="0"/>
                    </a:lnTo>
                    <a:lnTo>
                      <a:pt x="514350" y="53339"/>
                    </a:lnTo>
                    <a:lnTo>
                      <a:pt x="0" y="53339"/>
                    </a:lnTo>
                    <a:lnTo>
                      <a:pt x="0" y="161543"/>
                    </a:lnTo>
                    <a:lnTo>
                      <a:pt x="514350" y="161543"/>
                    </a:lnTo>
                    <a:lnTo>
                      <a:pt x="514350" y="215645"/>
                    </a:lnTo>
                    <a:lnTo>
                      <a:pt x="784098" y="107441"/>
                    </a:lnTo>
                    <a:close/>
                  </a:path>
                </a:pathLst>
              </a:custGeom>
              <a:solidFill>
                <a:srgbClr val="FD3F51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53" name="object 40">
                <a:extLst>
                  <a:ext uri="{FF2B5EF4-FFF2-40B4-BE49-F238E27FC236}">
                    <a16:creationId xmlns:a16="http://schemas.microsoft.com/office/drawing/2014/main" id="{6EFD2F7A-ABF3-376B-5BDA-1B105ECD42CC}"/>
                  </a:ext>
                </a:extLst>
              </p:cNvPr>
              <p:cNvSpPr txBox="1"/>
              <p:nvPr/>
            </p:nvSpPr>
            <p:spPr>
              <a:xfrm>
                <a:off x="4816417" y="2772518"/>
                <a:ext cx="304947" cy="129266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/>
              <a:p>
                <a:pPr marL="12700">
                  <a:lnSpc>
                    <a:spcPct val="70000"/>
                  </a:lnSpc>
                </a:pPr>
                <a:r>
                  <a:rPr lang="ja-JP" altLang="en-US" sz="1200" b="1" dirty="0">
                    <a:solidFill>
                      <a:srgbClr val="FF0000"/>
                    </a:solidFill>
                    <a:latin typeface="BIZ UDゴシック" panose="020B0400000000000000" pitchFamily="49" charset="-128"/>
                    <a:ea typeface="BIZ UDゴシック" panose="020B0400000000000000" pitchFamily="49" charset="-128"/>
                  </a:rPr>
                  <a:t>〆</a:t>
                </a:r>
                <a:endParaRPr sz="1200" dirty="0">
                  <a:solidFill>
                    <a:srgbClr val="FF0000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endParaRPr>
              </a:p>
            </p:txBody>
          </p:sp>
          <p:sp>
            <p:nvSpPr>
              <p:cNvPr id="154" name="object 36">
                <a:extLst>
                  <a:ext uri="{FF2B5EF4-FFF2-40B4-BE49-F238E27FC236}">
                    <a16:creationId xmlns:a16="http://schemas.microsoft.com/office/drawing/2014/main" id="{49404020-1D8F-86FD-C5A0-3475823CA90B}"/>
                  </a:ext>
                </a:extLst>
              </p:cNvPr>
              <p:cNvSpPr txBox="1"/>
              <p:nvPr/>
            </p:nvSpPr>
            <p:spPr>
              <a:xfrm>
                <a:off x="6126457" y="2430170"/>
                <a:ext cx="765064" cy="114134"/>
              </a:xfrm>
              <a:prstGeom prst="rect">
                <a:avLst/>
              </a:prstGeom>
            </p:spPr>
            <p:txBody>
              <a:bodyPr vert="horz" wrap="square" lIns="0" tIns="13970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  <a:spcBef>
                    <a:spcPts val="110"/>
                  </a:spcBef>
                </a:pPr>
                <a:r>
                  <a:rPr lang="ja-JP" altLang="en-US" sz="650" b="1" spc="-15" dirty="0">
                    <a:solidFill>
                      <a:srgbClr val="001F5F"/>
                    </a:solidFill>
                    <a:latin typeface="Meiryo UI"/>
                    <a:cs typeface="Meiryo UI"/>
                  </a:rPr>
                  <a:t>来日時期（</a:t>
                </a:r>
                <a:r>
                  <a:rPr lang="en-US" altLang="ja-JP" sz="650" b="1" spc="-15" dirty="0">
                    <a:solidFill>
                      <a:srgbClr val="001F5F"/>
                    </a:solidFill>
                    <a:latin typeface="Meiryo UI"/>
                    <a:cs typeface="Meiryo UI"/>
                  </a:rPr>
                  <a:t>12/1</a:t>
                </a:r>
                <a:r>
                  <a:rPr lang="ja-JP" altLang="en-US" sz="650" b="1" spc="-15" dirty="0">
                    <a:solidFill>
                      <a:srgbClr val="001F5F"/>
                    </a:solidFill>
                    <a:latin typeface="Meiryo UI"/>
                    <a:cs typeface="Meiryo UI"/>
                  </a:rPr>
                  <a:t>～翌年</a:t>
                </a:r>
                <a:r>
                  <a:rPr lang="en-US" altLang="ja-JP" sz="650" b="1" spc="-15" dirty="0">
                    <a:solidFill>
                      <a:srgbClr val="001F5F"/>
                    </a:solidFill>
                    <a:latin typeface="Meiryo UI"/>
                    <a:cs typeface="Meiryo UI"/>
                  </a:rPr>
                  <a:t>3</a:t>
                </a:r>
                <a:r>
                  <a:rPr lang="ja-JP" altLang="en-US" sz="650" b="1" spc="-15" dirty="0">
                    <a:solidFill>
                      <a:srgbClr val="001F5F"/>
                    </a:solidFill>
                    <a:latin typeface="Meiryo UI"/>
                    <a:cs typeface="Meiryo UI"/>
                  </a:rPr>
                  <a:t>末）</a:t>
                </a:r>
                <a:endParaRPr sz="650" dirty="0">
                  <a:latin typeface="Meiryo UI"/>
                  <a:cs typeface="Meiryo UI"/>
                </a:endParaRPr>
              </a:p>
            </p:txBody>
          </p:sp>
        </p:grpSp>
        <p:sp>
          <p:nvSpPr>
            <p:cNvPr id="147" name="矢印: 右 146">
              <a:extLst>
                <a:ext uri="{FF2B5EF4-FFF2-40B4-BE49-F238E27FC236}">
                  <a16:creationId xmlns:a16="http://schemas.microsoft.com/office/drawing/2014/main" id="{A9FD51E6-BADB-BD8F-73EA-740623155EDD}"/>
                </a:ext>
              </a:extLst>
            </p:cNvPr>
            <p:cNvSpPr/>
            <p:nvPr/>
          </p:nvSpPr>
          <p:spPr>
            <a:xfrm>
              <a:off x="7538688" y="2958494"/>
              <a:ext cx="592362" cy="140304"/>
            </a:xfrm>
            <a:prstGeom prst="rightArrow">
              <a:avLst>
                <a:gd name="adj1" fmla="val 50000"/>
                <a:gd name="adj2" fmla="val 134248"/>
              </a:avLst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8" name="矢印: 右 147">
              <a:extLst>
                <a:ext uri="{FF2B5EF4-FFF2-40B4-BE49-F238E27FC236}">
                  <a16:creationId xmlns:a16="http://schemas.microsoft.com/office/drawing/2014/main" id="{EFACF4B9-E37B-3ACB-C986-1FBBF977E4BB}"/>
                </a:ext>
              </a:extLst>
            </p:cNvPr>
            <p:cNvSpPr/>
            <p:nvPr/>
          </p:nvSpPr>
          <p:spPr>
            <a:xfrm>
              <a:off x="8636400" y="2977272"/>
              <a:ext cx="858037" cy="170368"/>
            </a:xfrm>
            <a:prstGeom prst="rightArrow">
              <a:avLst>
                <a:gd name="adj1" fmla="val 50000"/>
                <a:gd name="adj2" fmla="val 134248"/>
              </a:avLst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cxnSp>
        <p:nvCxnSpPr>
          <p:cNvPr id="158" name="直線コネクタ 157">
            <a:extLst>
              <a:ext uri="{FF2B5EF4-FFF2-40B4-BE49-F238E27FC236}">
                <a16:creationId xmlns:a16="http://schemas.microsoft.com/office/drawing/2014/main" id="{5EE9D185-97A0-189D-0C00-C0AC39FF8098}"/>
              </a:ext>
            </a:extLst>
          </p:cNvPr>
          <p:cNvCxnSpPr/>
          <p:nvPr/>
        </p:nvCxnSpPr>
        <p:spPr>
          <a:xfrm>
            <a:off x="904876" y="2905606"/>
            <a:ext cx="88487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直線コネクタ 158">
            <a:extLst>
              <a:ext uri="{FF2B5EF4-FFF2-40B4-BE49-F238E27FC236}">
                <a16:creationId xmlns:a16="http://schemas.microsoft.com/office/drawing/2014/main" id="{C83BC9FA-88F9-5C3A-A31B-A64793F55290}"/>
              </a:ext>
            </a:extLst>
          </p:cNvPr>
          <p:cNvCxnSpPr/>
          <p:nvPr/>
        </p:nvCxnSpPr>
        <p:spPr>
          <a:xfrm>
            <a:off x="902299" y="4724400"/>
            <a:ext cx="88487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" name="object 36">
            <a:extLst>
              <a:ext uri="{FF2B5EF4-FFF2-40B4-BE49-F238E27FC236}">
                <a16:creationId xmlns:a16="http://schemas.microsoft.com/office/drawing/2014/main" id="{650C56F8-3ACD-1766-FABA-09B7ACC7C9DF}"/>
              </a:ext>
            </a:extLst>
          </p:cNvPr>
          <p:cNvSpPr txBox="1"/>
          <p:nvPr/>
        </p:nvSpPr>
        <p:spPr>
          <a:xfrm>
            <a:off x="5440655" y="4888581"/>
            <a:ext cx="620443" cy="12636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650" b="1" spc="-15" dirty="0">
                <a:solidFill>
                  <a:srgbClr val="001F5F"/>
                </a:solidFill>
                <a:latin typeface="Meiryo UI"/>
                <a:cs typeface="Meiryo UI"/>
              </a:rPr>
              <a:t>書面審査</a:t>
            </a:r>
            <a:endParaRPr sz="650" dirty="0">
              <a:latin typeface="Meiryo UI"/>
              <a:cs typeface="Meiryo UI"/>
            </a:endParaRPr>
          </a:p>
        </p:txBody>
      </p:sp>
      <p:sp>
        <p:nvSpPr>
          <p:cNvPr id="165" name="object 39">
            <a:extLst>
              <a:ext uri="{FF2B5EF4-FFF2-40B4-BE49-F238E27FC236}">
                <a16:creationId xmlns:a16="http://schemas.microsoft.com/office/drawing/2014/main" id="{649121F1-E549-DED3-827D-62397806604F}"/>
              </a:ext>
            </a:extLst>
          </p:cNvPr>
          <p:cNvSpPr txBox="1"/>
          <p:nvPr/>
        </p:nvSpPr>
        <p:spPr>
          <a:xfrm>
            <a:off x="6095964" y="4800600"/>
            <a:ext cx="290436" cy="675794"/>
          </a:xfrm>
          <a:prstGeom prst="rect">
            <a:avLst/>
          </a:prstGeom>
        </p:spPr>
        <p:txBody>
          <a:bodyPr vert="eaVert" wrap="square" lIns="0" tIns="0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10"/>
              </a:spcBef>
            </a:pPr>
            <a:endParaRPr lang="en-US" sz="650" b="1" dirty="0">
              <a:solidFill>
                <a:srgbClr val="FF0000"/>
              </a:solidFill>
              <a:latin typeface="Meiryo UI"/>
              <a:cs typeface="Meiryo UI"/>
            </a:endParaRPr>
          </a:p>
          <a:p>
            <a:pPr marL="635" algn="ctr">
              <a:lnSpc>
                <a:spcPct val="100000"/>
              </a:lnSpc>
              <a:spcBef>
                <a:spcPts val="10"/>
              </a:spcBef>
            </a:pPr>
            <a:r>
              <a:rPr sz="650" b="1" dirty="0" err="1">
                <a:solidFill>
                  <a:srgbClr val="FF0000"/>
                </a:solidFill>
                <a:latin typeface="Meiryo UI"/>
                <a:cs typeface="Meiryo UI"/>
              </a:rPr>
              <a:t>審</a:t>
            </a:r>
            <a:r>
              <a:rPr sz="650" b="1" spc="-5" dirty="0" err="1">
                <a:solidFill>
                  <a:srgbClr val="FF0000"/>
                </a:solidFill>
                <a:latin typeface="Meiryo UI"/>
                <a:cs typeface="Meiryo UI"/>
              </a:rPr>
              <a:t>査</a:t>
            </a:r>
            <a:r>
              <a:rPr sz="650" b="1" dirty="0" err="1">
                <a:solidFill>
                  <a:srgbClr val="FF0000"/>
                </a:solidFill>
                <a:latin typeface="Meiryo UI"/>
                <a:cs typeface="Meiryo UI"/>
              </a:rPr>
              <a:t>結</a:t>
            </a:r>
            <a:r>
              <a:rPr sz="650" b="1" spc="-5" dirty="0" err="1">
                <a:solidFill>
                  <a:srgbClr val="FF0000"/>
                </a:solidFill>
                <a:latin typeface="Meiryo UI"/>
                <a:cs typeface="Meiryo UI"/>
              </a:rPr>
              <a:t>果</a:t>
            </a:r>
            <a:r>
              <a:rPr lang="ja-JP" altLang="en-US" sz="650" b="1" spc="-5" dirty="0">
                <a:solidFill>
                  <a:srgbClr val="FF0000"/>
                </a:solidFill>
                <a:latin typeface="Meiryo UI"/>
                <a:cs typeface="Meiryo UI"/>
              </a:rPr>
              <a:t>通知</a:t>
            </a:r>
            <a:endParaRPr sz="650" dirty="0">
              <a:latin typeface="Meiryo UI"/>
              <a:cs typeface="Meiryo UI"/>
            </a:endParaRPr>
          </a:p>
        </p:txBody>
      </p:sp>
      <p:sp>
        <p:nvSpPr>
          <p:cNvPr id="166" name="object 41">
            <a:extLst>
              <a:ext uri="{FF2B5EF4-FFF2-40B4-BE49-F238E27FC236}">
                <a16:creationId xmlns:a16="http://schemas.microsoft.com/office/drawing/2014/main" id="{20FACC14-1843-8311-E9A9-EDFA99AAFB78}"/>
              </a:ext>
            </a:extLst>
          </p:cNvPr>
          <p:cNvSpPr txBox="1"/>
          <p:nvPr/>
        </p:nvSpPr>
        <p:spPr>
          <a:xfrm>
            <a:off x="4648200" y="5018450"/>
            <a:ext cx="187881" cy="193040"/>
          </a:xfrm>
          <a:prstGeom prst="rect">
            <a:avLst/>
          </a:prstGeom>
        </p:spPr>
        <p:txBody>
          <a:bodyPr vert="eaVert" wrap="square" lIns="0" tIns="0" rIns="0" bIns="0" rtlCol="0">
            <a:spAutoFit/>
          </a:bodyPr>
          <a:lstStyle/>
          <a:p>
            <a:pPr marL="12700">
              <a:lnSpc>
                <a:spcPct val="70000"/>
              </a:lnSpc>
            </a:pPr>
            <a:r>
              <a:rPr sz="650" b="1" spc="-5" dirty="0">
                <a:solidFill>
                  <a:srgbClr val="FF0000"/>
                </a:solidFill>
                <a:latin typeface="Meiryo UI"/>
                <a:cs typeface="Meiryo UI"/>
              </a:rPr>
              <a:t>受</a:t>
            </a: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付</a:t>
            </a:r>
            <a:endParaRPr sz="650" dirty="0">
              <a:latin typeface="Meiryo UI"/>
              <a:cs typeface="Meiryo UI"/>
            </a:endParaRPr>
          </a:p>
        </p:txBody>
      </p:sp>
      <p:sp>
        <p:nvSpPr>
          <p:cNvPr id="167" name="object 43">
            <a:extLst>
              <a:ext uri="{FF2B5EF4-FFF2-40B4-BE49-F238E27FC236}">
                <a16:creationId xmlns:a16="http://schemas.microsoft.com/office/drawing/2014/main" id="{FB406B50-A5D1-A6CD-E223-AFDC313D0731}"/>
              </a:ext>
            </a:extLst>
          </p:cNvPr>
          <p:cNvSpPr/>
          <p:nvPr/>
        </p:nvSpPr>
        <p:spPr>
          <a:xfrm>
            <a:off x="3901213" y="5041131"/>
            <a:ext cx="899387" cy="180000"/>
          </a:xfrm>
          <a:custGeom>
            <a:avLst/>
            <a:gdLst/>
            <a:ahLst/>
            <a:cxnLst/>
            <a:rect l="l" t="t" r="r" b="b"/>
            <a:pathLst>
              <a:path w="784225" h="215900">
                <a:moveTo>
                  <a:pt x="784098" y="107441"/>
                </a:moveTo>
                <a:lnTo>
                  <a:pt x="514350" y="0"/>
                </a:lnTo>
                <a:lnTo>
                  <a:pt x="514350" y="53339"/>
                </a:lnTo>
                <a:lnTo>
                  <a:pt x="0" y="53339"/>
                </a:lnTo>
                <a:lnTo>
                  <a:pt x="0" y="161543"/>
                </a:lnTo>
                <a:lnTo>
                  <a:pt x="514350" y="161543"/>
                </a:lnTo>
                <a:lnTo>
                  <a:pt x="514350" y="215645"/>
                </a:lnTo>
                <a:lnTo>
                  <a:pt x="784098" y="107441"/>
                </a:lnTo>
                <a:close/>
              </a:path>
            </a:pathLst>
          </a:custGeom>
          <a:solidFill>
            <a:srgbClr val="FD3F5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" name="object 40">
            <a:extLst>
              <a:ext uri="{FF2B5EF4-FFF2-40B4-BE49-F238E27FC236}">
                <a16:creationId xmlns:a16="http://schemas.microsoft.com/office/drawing/2014/main" id="{AC213A7B-FEAC-ABE8-1FDC-C4AA5EEE3635}"/>
              </a:ext>
            </a:extLst>
          </p:cNvPr>
          <p:cNvSpPr txBox="1"/>
          <p:nvPr/>
        </p:nvSpPr>
        <p:spPr>
          <a:xfrm>
            <a:off x="4733226" y="5296235"/>
            <a:ext cx="524571" cy="1292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70000"/>
              </a:lnSpc>
            </a:pPr>
            <a:r>
              <a:rPr lang="ja-JP" altLang="en-US" sz="1200" b="1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〆</a:t>
            </a:r>
            <a:endParaRPr sz="1200" dirty="0">
              <a:solidFill>
                <a:srgbClr val="FF0000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69" name="object 36">
            <a:extLst>
              <a:ext uri="{FF2B5EF4-FFF2-40B4-BE49-F238E27FC236}">
                <a16:creationId xmlns:a16="http://schemas.microsoft.com/office/drawing/2014/main" id="{667C33E5-5198-C063-A22A-EC8F1EFD345F}"/>
              </a:ext>
            </a:extLst>
          </p:cNvPr>
          <p:cNvSpPr txBox="1"/>
          <p:nvPr/>
        </p:nvSpPr>
        <p:spPr>
          <a:xfrm>
            <a:off x="7539909" y="4953886"/>
            <a:ext cx="1070692" cy="11413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ja-JP" altLang="en-US" sz="650" b="1" spc="-15" dirty="0">
                <a:solidFill>
                  <a:srgbClr val="001F5F"/>
                </a:solidFill>
                <a:latin typeface="Meiryo UI"/>
                <a:cs typeface="Meiryo UI"/>
              </a:rPr>
              <a:t>来日時期（</a:t>
            </a:r>
            <a:r>
              <a:rPr lang="en-US" altLang="ja-JP" sz="650" b="1" spc="-15" dirty="0">
                <a:solidFill>
                  <a:srgbClr val="001F5F"/>
                </a:solidFill>
                <a:latin typeface="Meiryo UI"/>
                <a:cs typeface="Meiryo UI"/>
              </a:rPr>
              <a:t>4/1</a:t>
            </a:r>
            <a:r>
              <a:rPr lang="ja-JP" altLang="en-US" sz="650" b="1" spc="-15" dirty="0">
                <a:solidFill>
                  <a:srgbClr val="001F5F"/>
                </a:solidFill>
                <a:latin typeface="Meiryo UI"/>
                <a:cs typeface="Meiryo UI"/>
              </a:rPr>
              <a:t>～翌年</a:t>
            </a:r>
            <a:r>
              <a:rPr lang="en-US" altLang="ja-JP" sz="650" b="1" spc="-15" dirty="0">
                <a:solidFill>
                  <a:srgbClr val="001F5F"/>
                </a:solidFill>
                <a:latin typeface="Meiryo UI"/>
                <a:cs typeface="Meiryo UI"/>
              </a:rPr>
              <a:t>3</a:t>
            </a:r>
            <a:r>
              <a:rPr lang="ja-JP" altLang="en-US" sz="650" b="1" spc="-15" dirty="0">
                <a:solidFill>
                  <a:srgbClr val="001F5F"/>
                </a:solidFill>
                <a:latin typeface="Meiryo UI"/>
                <a:cs typeface="Meiryo UI"/>
              </a:rPr>
              <a:t>末）</a:t>
            </a:r>
            <a:endParaRPr sz="650" dirty="0">
              <a:latin typeface="Meiryo UI"/>
              <a:cs typeface="Meiryo UI"/>
            </a:endParaRPr>
          </a:p>
        </p:txBody>
      </p:sp>
      <p:sp>
        <p:nvSpPr>
          <p:cNvPr id="162" name="矢印: 右 161">
            <a:extLst>
              <a:ext uri="{FF2B5EF4-FFF2-40B4-BE49-F238E27FC236}">
                <a16:creationId xmlns:a16="http://schemas.microsoft.com/office/drawing/2014/main" id="{0386F32C-FF2A-376C-B23F-0F8921DCCA37}"/>
              </a:ext>
            </a:extLst>
          </p:cNvPr>
          <p:cNvSpPr/>
          <p:nvPr/>
        </p:nvSpPr>
        <p:spPr>
          <a:xfrm>
            <a:off x="5016814" y="5041131"/>
            <a:ext cx="1079998" cy="180000"/>
          </a:xfrm>
          <a:prstGeom prst="rightArrow">
            <a:avLst>
              <a:gd name="adj1" fmla="val 50000"/>
              <a:gd name="adj2" fmla="val 134248"/>
            </a:avLst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63" name="矢印: 右 162">
            <a:extLst>
              <a:ext uri="{FF2B5EF4-FFF2-40B4-BE49-F238E27FC236}">
                <a16:creationId xmlns:a16="http://schemas.microsoft.com/office/drawing/2014/main" id="{69EA4FAF-5CA5-F794-282E-FB537E69C107}"/>
              </a:ext>
            </a:extLst>
          </p:cNvPr>
          <p:cNvSpPr/>
          <p:nvPr/>
        </p:nvSpPr>
        <p:spPr>
          <a:xfrm>
            <a:off x="7450150" y="5059909"/>
            <a:ext cx="2484000" cy="180000"/>
          </a:xfrm>
          <a:prstGeom prst="rightArrow">
            <a:avLst>
              <a:gd name="adj1" fmla="val 50000"/>
              <a:gd name="adj2" fmla="val 134248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170" name="直線コネクタ 169">
            <a:extLst>
              <a:ext uri="{FF2B5EF4-FFF2-40B4-BE49-F238E27FC236}">
                <a16:creationId xmlns:a16="http://schemas.microsoft.com/office/drawing/2014/main" id="{B837028D-F827-7875-22B8-4E6BC1087E04}"/>
              </a:ext>
            </a:extLst>
          </p:cNvPr>
          <p:cNvCxnSpPr/>
          <p:nvPr/>
        </p:nvCxnSpPr>
        <p:spPr>
          <a:xfrm>
            <a:off x="914400" y="5562600"/>
            <a:ext cx="88487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5" name="object 36">
            <a:extLst>
              <a:ext uri="{FF2B5EF4-FFF2-40B4-BE49-F238E27FC236}">
                <a16:creationId xmlns:a16="http://schemas.microsoft.com/office/drawing/2014/main" id="{9473361B-D76B-D4F0-2818-501BD266DA49}"/>
              </a:ext>
            </a:extLst>
          </p:cNvPr>
          <p:cNvSpPr txBox="1"/>
          <p:nvPr/>
        </p:nvSpPr>
        <p:spPr>
          <a:xfrm>
            <a:off x="5453270" y="5779890"/>
            <a:ext cx="620443" cy="12636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650" b="1" spc="-15" dirty="0">
                <a:solidFill>
                  <a:srgbClr val="001F5F"/>
                </a:solidFill>
                <a:latin typeface="Meiryo UI"/>
                <a:cs typeface="Meiryo UI"/>
              </a:rPr>
              <a:t>書面審査</a:t>
            </a:r>
            <a:endParaRPr sz="650" dirty="0">
              <a:latin typeface="Meiryo UI"/>
              <a:cs typeface="Meiryo UI"/>
            </a:endParaRPr>
          </a:p>
        </p:txBody>
      </p:sp>
      <p:sp>
        <p:nvSpPr>
          <p:cNvPr id="176" name="object 39">
            <a:extLst>
              <a:ext uri="{FF2B5EF4-FFF2-40B4-BE49-F238E27FC236}">
                <a16:creationId xmlns:a16="http://schemas.microsoft.com/office/drawing/2014/main" id="{5F3A4FAF-0B8D-0105-CD64-F44B9C8907D7}"/>
              </a:ext>
            </a:extLst>
          </p:cNvPr>
          <p:cNvSpPr txBox="1"/>
          <p:nvPr/>
        </p:nvSpPr>
        <p:spPr>
          <a:xfrm>
            <a:off x="6108579" y="5691909"/>
            <a:ext cx="290436" cy="675794"/>
          </a:xfrm>
          <a:prstGeom prst="rect">
            <a:avLst/>
          </a:prstGeom>
        </p:spPr>
        <p:txBody>
          <a:bodyPr vert="eaVert" wrap="square" lIns="0" tIns="0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10"/>
              </a:spcBef>
            </a:pPr>
            <a:endParaRPr lang="en-US" sz="650" b="1" dirty="0">
              <a:solidFill>
                <a:srgbClr val="FF0000"/>
              </a:solidFill>
              <a:latin typeface="Meiryo UI"/>
              <a:cs typeface="Meiryo UI"/>
            </a:endParaRPr>
          </a:p>
          <a:p>
            <a:pPr marL="635" algn="ctr">
              <a:lnSpc>
                <a:spcPct val="100000"/>
              </a:lnSpc>
              <a:spcBef>
                <a:spcPts val="10"/>
              </a:spcBef>
            </a:pPr>
            <a:r>
              <a:rPr sz="650" b="1" dirty="0" err="1">
                <a:solidFill>
                  <a:srgbClr val="FF0000"/>
                </a:solidFill>
                <a:latin typeface="Meiryo UI"/>
                <a:cs typeface="Meiryo UI"/>
              </a:rPr>
              <a:t>審</a:t>
            </a:r>
            <a:r>
              <a:rPr sz="650" b="1" spc="-5" dirty="0" err="1">
                <a:solidFill>
                  <a:srgbClr val="FF0000"/>
                </a:solidFill>
                <a:latin typeface="Meiryo UI"/>
                <a:cs typeface="Meiryo UI"/>
              </a:rPr>
              <a:t>査</a:t>
            </a:r>
            <a:r>
              <a:rPr sz="650" b="1" dirty="0" err="1">
                <a:solidFill>
                  <a:srgbClr val="FF0000"/>
                </a:solidFill>
                <a:latin typeface="Meiryo UI"/>
                <a:cs typeface="Meiryo UI"/>
              </a:rPr>
              <a:t>結</a:t>
            </a:r>
            <a:r>
              <a:rPr sz="650" b="1" spc="-5" dirty="0" err="1">
                <a:solidFill>
                  <a:srgbClr val="FF0000"/>
                </a:solidFill>
                <a:latin typeface="Meiryo UI"/>
                <a:cs typeface="Meiryo UI"/>
              </a:rPr>
              <a:t>果</a:t>
            </a:r>
            <a:r>
              <a:rPr lang="ja-JP" altLang="en-US" sz="650" b="1" spc="-5" dirty="0">
                <a:solidFill>
                  <a:srgbClr val="FF0000"/>
                </a:solidFill>
                <a:latin typeface="Meiryo UI"/>
                <a:cs typeface="Meiryo UI"/>
              </a:rPr>
              <a:t>通知</a:t>
            </a:r>
            <a:endParaRPr sz="650" dirty="0">
              <a:latin typeface="Meiryo UI"/>
              <a:cs typeface="Meiryo UI"/>
            </a:endParaRPr>
          </a:p>
        </p:txBody>
      </p:sp>
      <p:sp>
        <p:nvSpPr>
          <p:cNvPr id="177" name="object 41">
            <a:extLst>
              <a:ext uri="{FF2B5EF4-FFF2-40B4-BE49-F238E27FC236}">
                <a16:creationId xmlns:a16="http://schemas.microsoft.com/office/drawing/2014/main" id="{6E3C2463-9A15-7794-862B-72E7422ADCA2}"/>
              </a:ext>
            </a:extLst>
          </p:cNvPr>
          <p:cNvSpPr txBox="1"/>
          <p:nvPr/>
        </p:nvSpPr>
        <p:spPr>
          <a:xfrm>
            <a:off x="4648200" y="5909759"/>
            <a:ext cx="187880" cy="193040"/>
          </a:xfrm>
          <a:prstGeom prst="rect">
            <a:avLst/>
          </a:prstGeom>
        </p:spPr>
        <p:txBody>
          <a:bodyPr vert="eaVert" wrap="square" lIns="0" tIns="0" rIns="0" bIns="0" rtlCol="0">
            <a:spAutoFit/>
          </a:bodyPr>
          <a:lstStyle/>
          <a:p>
            <a:pPr marL="12700">
              <a:lnSpc>
                <a:spcPct val="70000"/>
              </a:lnSpc>
            </a:pPr>
            <a:r>
              <a:rPr sz="650" b="1" spc="-5" dirty="0">
                <a:solidFill>
                  <a:srgbClr val="FF0000"/>
                </a:solidFill>
                <a:latin typeface="Meiryo UI"/>
                <a:cs typeface="Meiryo UI"/>
              </a:rPr>
              <a:t>受</a:t>
            </a: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付</a:t>
            </a:r>
            <a:endParaRPr sz="650" dirty="0">
              <a:latin typeface="Meiryo UI"/>
              <a:cs typeface="Meiryo UI"/>
            </a:endParaRPr>
          </a:p>
        </p:txBody>
      </p:sp>
      <p:sp>
        <p:nvSpPr>
          <p:cNvPr id="178" name="object 43">
            <a:extLst>
              <a:ext uri="{FF2B5EF4-FFF2-40B4-BE49-F238E27FC236}">
                <a16:creationId xmlns:a16="http://schemas.microsoft.com/office/drawing/2014/main" id="{4AED3991-4539-2EE4-AB47-49F92C2C36FE}"/>
              </a:ext>
            </a:extLst>
          </p:cNvPr>
          <p:cNvSpPr/>
          <p:nvPr/>
        </p:nvSpPr>
        <p:spPr>
          <a:xfrm>
            <a:off x="3901213" y="5932440"/>
            <a:ext cx="899387" cy="180000"/>
          </a:xfrm>
          <a:custGeom>
            <a:avLst/>
            <a:gdLst/>
            <a:ahLst/>
            <a:cxnLst/>
            <a:rect l="l" t="t" r="r" b="b"/>
            <a:pathLst>
              <a:path w="784225" h="215900">
                <a:moveTo>
                  <a:pt x="784098" y="107441"/>
                </a:moveTo>
                <a:lnTo>
                  <a:pt x="514350" y="0"/>
                </a:lnTo>
                <a:lnTo>
                  <a:pt x="514350" y="53339"/>
                </a:lnTo>
                <a:lnTo>
                  <a:pt x="0" y="53339"/>
                </a:lnTo>
                <a:lnTo>
                  <a:pt x="0" y="161543"/>
                </a:lnTo>
                <a:lnTo>
                  <a:pt x="514350" y="161543"/>
                </a:lnTo>
                <a:lnTo>
                  <a:pt x="514350" y="215645"/>
                </a:lnTo>
                <a:lnTo>
                  <a:pt x="784098" y="107441"/>
                </a:lnTo>
                <a:close/>
              </a:path>
            </a:pathLst>
          </a:custGeom>
          <a:solidFill>
            <a:srgbClr val="FD3F5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" name="object 40">
            <a:extLst>
              <a:ext uri="{FF2B5EF4-FFF2-40B4-BE49-F238E27FC236}">
                <a16:creationId xmlns:a16="http://schemas.microsoft.com/office/drawing/2014/main" id="{3188818F-8939-9C25-E5A8-7E1D1CC133BE}"/>
              </a:ext>
            </a:extLst>
          </p:cNvPr>
          <p:cNvSpPr txBox="1"/>
          <p:nvPr/>
        </p:nvSpPr>
        <p:spPr>
          <a:xfrm>
            <a:off x="4676751" y="6187544"/>
            <a:ext cx="524571" cy="1292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70000"/>
              </a:lnSpc>
            </a:pPr>
            <a:r>
              <a:rPr lang="ja-JP" altLang="en-US" sz="1200" b="1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〆</a:t>
            </a:r>
            <a:endParaRPr sz="1200" dirty="0">
              <a:solidFill>
                <a:srgbClr val="FF0000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80" name="object 36">
            <a:extLst>
              <a:ext uri="{FF2B5EF4-FFF2-40B4-BE49-F238E27FC236}">
                <a16:creationId xmlns:a16="http://schemas.microsoft.com/office/drawing/2014/main" id="{56754C71-DCDC-ECB1-46B8-8B9FF35D6F95}"/>
              </a:ext>
            </a:extLst>
          </p:cNvPr>
          <p:cNvSpPr txBox="1"/>
          <p:nvPr/>
        </p:nvSpPr>
        <p:spPr>
          <a:xfrm>
            <a:off x="7552524" y="5845195"/>
            <a:ext cx="1070692" cy="11413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ja-JP" altLang="en-US" sz="650" b="1" spc="-15" dirty="0">
                <a:solidFill>
                  <a:srgbClr val="001F5F"/>
                </a:solidFill>
                <a:latin typeface="Meiryo UI"/>
                <a:cs typeface="Meiryo UI"/>
              </a:rPr>
              <a:t>来日時期（</a:t>
            </a:r>
            <a:r>
              <a:rPr lang="en-US" altLang="ja-JP" sz="650" b="1" spc="-15" dirty="0">
                <a:solidFill>
                  <a:srgbClr val="001F5F"/>
                </a:solidFill>
                <a:latin typeface="Meiryo UI"/>
                <a:cs typeface="Meiryo UI"/>
              </a:rPr>
              <a:t>4/1</a:t>
            </a:r>
            <a:r>
              <a:rPr lang="ja-JP" altLang="en-US" sz="650" b="1" spc="-15" dirty="0">
                <a:solidFill>
                  <a:srgbClr val="001F5F"/>
                </a:solidFill>
                <a:latin typeface="Meiryo UI"/>
                <a:cs typeface="Meiryo UI"/>
              </a:rPr>
              <a:t>～翌年</a:t>
            </a:r>
            <a:r>
              <a:rPr lang="en-US" altLang="ja-JP" sz="650" b="1" spc="-15" dirty="0">
                <a:solidFill>
                  <a:srgbClr val="001F5F"/>
                </a:solidFill>
                <a:latin typeface="Meiryo UI"/>
                <a:cs typeface="Meiryo UI"/>
              </a:rPr>
              <a:t>3</a:t>
            </a:r>
            <a:r>
              <a:rPr lang="ja-JP" altLang="en-US" sz="650" b="1" spc="-15" dirty="0">
                <a:solidFill>
                  <a:srgbClr val="001F5F"/>
                </a:solidFill>
                <a:latin typeface="Meiryo UI"/>
                <a:cs typeface="Meiryo UI"/>
              </a:rPr>
              <a:t>末）</a:t>
            </a:r>
            <a:endParaRPr sz="650" dirty="0">
              <a:latin typeface="Meiryo UI"/>
              <a:cs typeface="Meiryo UI"/>
            </a:endParaRPr>
          </a:p>
        </p:txBody>
      </p:sp>
      <p:sp>
        <p:nvSpPr>
          <p:cNvPr id="173" name="矢印: 右 172">
            <a:extLst>
              <a:ext uri="{FF2B5EF4-FFF2-40B4-BE49-F238E27FC236}">
                <a16:creationId xmlns:a16="http://schemas.microsoft.com/office/drawing/2014/main" id="{0022B71A-8418-24A6-A989-D04DB2D83B6F}"/>
              </a:ext>
            </a:extLst>
          </p:cNvPr>
          <p:cNvSpPr/>
          <p:nvPr/>
        </p:nvSpPr>
        <p:spPr>
          <a:xfrm>
            <a:off x="5029430" y="5932440"/>
            <a:ext cx="1079998" cy="180000"/>
          </a:xfrm>
          <a:prstGeom prst="rightArrow">
            <a:avLst>
              <a:gd name="adj1" fmla="val 50000"/>
              <a:gd name="adj2" fmla="val 134248"/>
            </a:avLst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74" name="矢印: 右 173">
            <a:extLst>
              <a:ext uri="{FF2B5EF4-FFF2-40B4-BE49-F238E27FC236}">
                <a16:creationId xmlns:a16="http://schemas.microsoft.com/office/drawing/2014/main" id="{C590BB20-1F58-D3DE-DE0C-D77A8AC8165D}"/>
              </a:ext>
            </a:extLst>
          </p:cNvPr>
          <p:cNvSpPr/>
          <p:nvPr/>
        </p:nvSpPr>
        <p:spPr>
          <a:xfrm>
            <a:off x="7462766" y="5951218"/>
            <a:ext cx="2483999" cy="180000"/>
          </a:xfrm>
          <a:prstGeom prst="rightArrow">
            <a:avLst>
              <a:gd name="adj1" fmla="val 50000"/>
              <a:gd name="adj2" fmla="val 134248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85" name="object 36">
            <a:extLst>
              <a:ext uri="{FF2B5EF4-FFF2-40B4-BE49-F238E27FC236}">
                <a16:creationId xmlns:a16="http://schemas.microsoft.com/office/drawing/2014/main" id="{37141842-BA9D-C75D-1123-42180471F1AA}"/>
              </a:ext>
            </a:extLst>
          </p:cNvPr>
          <p:cNvSpPr txBox="1"/>
          <p:nvPr/>
        </p:nvSpPr>
        <p:spPr>
          <a:xfrm>
            <a:off x="3964701" y="6498787"/>
            <a:ext cx="620442" cy="12636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650" b="1" spc="-15" dirty="0">
                <a:solidFill>
                  <a:srgbClr val="001F5F"/>
                </a:solidFill>
                <a:latin typeface="Meiryo UI"/>
                <a:cs typeface="Meiryo UI"/>
              </a:rPr>
              <a:t>書面審査</a:t>
            </a:r>
            <a:endParaRPr sz="650" dirty="0">
              <a:latin typeface="Meiryo UI"/>
              <a:cs typeface="Meiryo UI"/>
            </a:endParaRPr>
          </a:p>
        </p:txBody>
      </p:sp>
      <p:sp>
        <p:nvSpPr>
          <p:cNvPr id="186" name="object 39">
            <a:extLst>
              <a:ext uri="{FF2B5EF4-FFF2-40B4-BE49-F238E27FC236}">
                <a16:creationId xmlns:a16="http://schemas.microsoft.com/office/drawing/2014/main" id="{E607FC01-9C43-B264-C81C-519DE9CABC5A}"/>
              </a:ext>
            </a:extLst>
          </p:cNvPr>
          <p:cNvSpPr txBox="1"/>
          <p:nvPr/>
        </p:nvSpPr>
        <p:spPr>
          <a:xfrm>
            <a:off x="4571996" y="6410806"/>
            <a:ext cx="290435" cy="675794"/>
          </a:xfrm>
          <a:prstGeom prst="rect">
            <a:avLst/>
          </a:prstGeom>
        </p:spPr>
        <p:txBody>
          <a:bodyPr vert="eaVert" wrap="square" lIns="0" tIns="0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10"/>
              </a:spcBef>
            </a:pPr>
            <a:endParaRPr lang="en-US" sz="650" b="1" dirty="0">
              <a:solidFill>
                <a:srgbClr val="FF0000"/>
              </a:solidFill>
              <a:latin typeface="Meiryo UI"/>
              <a:cs typeface="Meiryo UI"/>
            </a:endParaRPr>
          </a:p>
          <a:p>
            <a:pPr marL="635" algn="ctr">
              <a:lnSpc>
                <a:spcPct val="100000"/>
              </a:lnSpc>
              <a:spcBef>
                <a:spcPts val="10"/>
              </a:spcBef>
            </a:pPr>
            <a:r>
              <a:rPr sz="650" b="1" dirty="0" err="1">
                <a:solidFill>
                  <a:srgbClr val="FF0000"/>
                </a:solidFill>
                <a:latin typeface="Meiryo UI"/>
                <a:cs typeface="Meiryo UI"/>
              </a:rPr>
              <a:t>審</a:t>
            </a:r>
            <a:r>
              <a:rPr sz="650" b="1" spc="-5" dirty="0" err="1">
                <a:solidFill>
                  <a:srgbClr val="FF0000"/>
                </a:solidFill>
                <a:latin typeface="Meiryo UI"/>
                <a:cs typeface="Meiryo UI"/>
              </a:rPr>
              <a:t>査</a:t>
            </a:r>
            <a:r>
              <a:rPr sz="650" b="1" dirty="0" err="1">
                <a:solidFill>
                  <a:srgbClr val="FF0000"/>
                </a:solidFill>
                <a:latin typeface="Meiryo UI"/>
                <a:cs typeface="Meiryo UI"/>
              </a:rPr>
              <a:t>結</a:t>
            </a:r>
            <a:r>
              <a:rPr sz="650" b="1" spc="-5" dirty="0" err="1">
                <a:solidFill>
                  <a:srgbClr val="FF0000"/>
                </a:solidFill>
                <a:latin typeface="Meiryo UI"/>
                <a:cs typeface="Meiryo UI"/>
              </a:rPr>
              <a:t>果</a:t>
            </a:r>
            <a:r>
              <a:rPr lang="ja-JP" altLang="en-US" sz="650" b="1" spc="-5" dirty="0">
                <a:solidFill>
                  <a:srgbClr val="FF0000"/>
                </a:solidFill>
                <a:latin typeface="Meiryo UI"/>
                <a:cs typeface="Meiryo UI"/>
              </a:rPr>
              <a:t>通知</a:t>
            </a:r>
            <a:endParaRPr sz="650" dirty="0">
              <a:latin typeface="Meiryo UI"/>
              <a:cs typeface="Meiryo UI"/>
            </a:endParaRPr>
          </a:p>
        </p:txBody>
      </p:sp>
      <p:sp>
        <p:nvSpPr>
          <p:cNvPr id="187" name="object 41">
            <a:extLst>
              <a:ext uri="{FF2B5EF4-FFF2-40B4-BE49-F238E27FC236}">
                <a16:creationId xmlns:a16="http://schemas.microsoft.com/office/drawing/2014/main" id="{4AEB7C52-26CD-88BE-64FA-79DC54D8944F}"/>
              </a:ext>
            </a:extLst>
          </p:cNvPr>
          <p:cNvSpPr txBox="1"/>
          <p:nvPr/>
        </p:nvSpPr>
        <p:spPr>
          <a:xfrm>
            <a:off x="3200401" y="6628656"/>
            <a:ext cx="187880" cy="193040"/>
          </a:xfrm>
          <a:prstGeom prst="rect">
            <a:avLst/>
          </a:prstGeom>
        </p:spPr>
        <p:txBody>
          <a:bodyPr vert="eaVert" wrap="square" lIns="0" tIns="0" rIns="0" bIns="0" rtlCol="0">
            <a:spAutoFit/>
          </a:bodyPr>
          <a:lstStyle/>
          <a:p>
            <a:pPr marL="12700">
              <a:lnSpc>
                <a:spcPct val="70000"/>
              </a:lnSpc>
            </a:pPr>
            <a:r>
              <a:rPr sz="650" b="1" spc="-5" dirty="0">
                <a:solidFill>
                  <a:srgbClr val="FF0000"/>
                </a:solidFill>
                <a:latin typeface="Meiryo UI"/>
                <a:cs typeface="Meiryo UI"/>
              </a:rPr>
              <a:t>受</a:t>
            </a:r>
            <a:r>
              <a:rPr sz="650" b="1" dirty="0">
                <a:solidFill>
                  <a:srgbClr val="FF0000"/>
                </a:solidFill>
                <a:latin typeface="Meiryo UI"/>
                <a:cs typeface="Meiryo UI"/>
              </a:rPr>
              <a:t>付</a:t>
            </a:r>
            <a:endParaRPr sz="650" dirty="0">
              <a:latin typeface="Meiryo UI"/>
              <a:cs typeface="Meiryo UI"/>
            </a:endParaRPr>
          </a:p>
        </p:txBody>
      </p:sp>
      <p:sp>
        <p:nvSpPr>
          <p:cNvPr id="188" name="object 43">
            <a:extLst>
              <a:ext uri="{FF2B5EF4-FFF2-40B4-BE49-F238E27FC236}">
                <a16:creationId xmlns:a16="http://schemas.microsoft.com/office/drawing/2014/main" id="{B53E0384-B186-3F1B-7568-50C8B7630B24}"/>
              </a:ext>
            </a:extLst>
          </p:cNvPr>
          <p:cNvSpPr/>
          <p:nvPr/>
        </p:nvSpPr>
        <p:spPr>
          <a:xfrm>
            <a:off x="2438403" y="6651337"/>
            <a:ext cx="899387" cy="180000"/>
          </a:xfrm>
          <a:custGeom>
            <a:avLst/>
            <a:gdLst/>
            <a:ahLst/>
            <a:cxnLst/>
            <a:rect l="l" t="t" r="r" b="b"/>
            <a:pathLst>
              <a:path w="784225" h="215900">
                <a:moveTo>
                  <a:pt x="784098" y="107441"/>
                </a:moveTo>
                <a:lnTo>
                  <a:pt x="514350" y="0"/>
                </a:lnTo>
                <a:lnTo>
                  <a:pt x="514350" y="53339"/>
                </a:lnTo>
                <a:lnTo>
                  <a:pt x="0" y="53339"/>
                </a:lnTo>
                <a:lnTo>
                  <a:pt x="0" y="161543"/>
                </a:lnTo>
                <a:lnTo>
                  <a:pt x="514350" y="161543"/>
                </a:lnTo>
                <a:lnTo>
                  <a:pt x="514350" y="215645"/>
                </a:lnTo>
                <a:lnTo>
                  <a:pt x="784098" y="107441"/>
                </a:lnTo>
                <a:close/>
              </a:path>
            </a:pathLst>
          </a:custGeom>
          <a:solidFill>
            <a:srgbClr val="FD3F5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9" name="object 40">
            <a:extLst>
              <a:ext uri="{FF2B5EF4-FFF2-40B4-BE49-F238E27FC236}">
                <a16:creationId xmlns:a16="http://schemas.microsoft.com/office/drawing/2014/main" id="{ED5C8D5E-4F33-C156-9AE4-BA72A64B4908}"/>
              </a:ext>
            </a:extLst>
          </p:cNvPr>
          <p:cNvSpPr txBox="1"/>
          <p:nvPr/>
        </p:nvSpPr>
        <p:spPr>
          <a:xfrm>
            <a:off x="3255600" y="6858000"/>
            <a:ext cx="524570" cy="1292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70000"/>
              </a:lnSpc>
            </a:pPr>
            <a:r>
              <a:rPr lang="ja-JP" altLang="en-US" sz="1200" b="1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〆</a:t>
            </a:r>
            <a:endParaRPr sz="1200" dirty="0">
              <a:solidFill>
                <a:srgbClr val="FF0000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90" name="object 36">
            <a:extLst>
              <a:ext uri="{FF2B5EF4-FFF2-40B4-BE49-F238E27FC236}">
                <a16:creationId xmlns:a16="http://schemas.microsoft.com/office/drawing/2014/main" id="{3BC7E19D-CB0F-C37E-E025-251CB7A6CDDC}"/>
              </a:ext>
            </a:extLst>
          </p:cNvPr>
          <p:cNvSpPr txBox="1"/>
          <p:nvPr/>
        </p:nvSpPr>
        <p:spPr>
          <a:xfrm>
            <a:off x="6019800" y="6583577"/>
            <a:ext cx="1175092" cy="11413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ja-JP" altLang="en-US" sz="650" b="1" spc="-15" dirty="0">
                <a:solidFill>
                  <a:srgbClr val="001F5F"/>
                </a:solidFill>
                <a:latin typeface="Meiryo UI"/>
                <a:cs typeface="Meiryo UI"/>
              </a:rPr>
              <a:t>来日時期（</a:t>
            </a:r>
            <a:r>
              <a:rPr lang="en-US" altLang="ja-JP" sz="650" b="1" spc="-15" dirty="0">
                <a:solidFill>
                  <a:srgbClr val="001F5F"/>
                </a:solidFill>
                <a:latin typeface="Meiryo UI"/>
                <a:cs typeface="Meiryo UI"/>
              </a:rPr>
              <a:t>10/1</a:t>
            </a:r>
            <a:r>
              <a:rPr lang="ja-JP" altLang="en-US" sz="650" b="1" spc="-15" dirty="0">
                <a:solidFill>
                  <a:srgbClr val="001F5F"/>
                </a:solidFill>
                <a:latin typeface="Meiryo UI"/>
                <a:cs typeface="Meiryo UI"/>
              </a:rPr>
              <a:t>～翌年</a:t>
            </a:r>
            <a:r>
              <a:rPr lang="en-US" altLang="ja-JP" sz="650" b="1" spc="-15" dirty="0">
                <a:solidFill>
                  <a:srgbClr val="001F5F"/>
                </a:solidFill>
                <a:latin typeface="Meiryo UI"/>
                <a:cs typeface="Meiryo UI"/>
              </a:rPr>
              <a:t>3</a:t>
            </a:r>
            <a:r>
              <a:rPr lang="ja-JP" altLang="en-US" sz="650" b="1" spc="-15" dirty="0">
                <a:solidFill>
                  <a:srgbClr val="001F5F"/>
                </a:solidFill>
                <a:latin typeface="Meiryo UI"/>
                <a:cs typeface="Meiryo UI"/>
              </a:rPr>
              <a:t>末）</a:t>
            </a:r>
            <a:endParaRPr sz="650" dirty="0">
              <a:latin typeface="Meiryo UI"/>
              <a:cs typeface="Meiryo UI"/>
            </a:endParaRPr>
          </a:p>
        </p:txBody>
      </p:sp>
      <p:sp>
        <p:nvSpPr>
          <p:cNvPr id="183" name="矢印: 右 182">
            <a:extLst>
              <a:ext uri="{FF2B5EF4-FFF2-40B4-BE49-F238E27FC236}">
                <a16:creationId xmlns:a16="http://schemas.microsoft.com/office/drawing/2014/main" id="{FFB77B9C-6FB9-D033-E4A6-53E97D7E3660}"/>
              </a:ext>
            </a:extLst>
          </p:cNvPr>
          <p:cNvSpPr/>
          <p:nvPr/>
        </p:nvSpPr>
        <p:spPr>
          <a:xfrm>
            <a:off x="3540860" y="6651337"/>
            <a:ext cx="1079998" cy="180000"/>
          </a:xfrm>
          <a:prstGeom prst="rightArrow">
            <a:avLst>
              <a:gd name="adj1" fmla="val 50000"/>
              <a:gd name="adj2" fmla="val 134248"/>
            </a:avLst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84" name="矢印: 右 183">
            <a:extLst>
              <a:ext uri="{FF2B5EF4-FFF2-40B4-BE49-F238E27FC236}">
                <a16:creationId xmlns:a16="http://schemas.microsoft.com/office/drawing/2014/main" id="{0D66EC12-CCD5-46D3-20CE-E1CD699BA9AA}"/>
              </a:ext>
            </a:extLst>
          </p:cNvPr>
          <p:cNvSpPr/>
          <p:nvPr/>
        </p:nvSpPr>
        <p:spPr>
          <a:xfrm>
            <a:off x="5257800" y="6670115"/>
            <a:ext cx="2483999" cy="180000"/>
          </a:xfrm>
          <a:prstGeom prst="rightArrow">
            <a:avLst>
              <a:gd name="adj1" fmla="val 50000"/>
              <a:gd name="adj2" fmla="val 134248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729549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2456</Words>
  <Application>Microsoft Office PowerPoint</Application>
  <PresentationFormat>ユーザー設定</PresentationFormat>
  <Paragraphs>404</Paragraphs>
  <Slides>8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6" baseType="lpstr">
      <vt:lpstr>BIZ UDゴシック</vt:lpstr>
      <vt:lpstr>Meiryo UI</vt:lpstr>
      <vt:lpstr>ＭＳ Ｐゴシック</vt:lpstr>
      <vt:lpstr>游ゴシック</vt:lpstr>
      <vt:lpstr>Arial</vt:lpstr>
      <vt:lpstr>Calibri</vt:lpstr>
      <vt:lpstr>Wingdings</vt:lpstr>
      <vt:lpstr>Office Theme</vt:lpstr>
      <vt:lpstr>日本学術振興会関連　公募スケジュール（予定）</vt:lpstr>
      <vt:lpstr>科研費スケジュール（１）（対象種目：特別推進研究、基盤研究（S）、基盤研究(A)、基盤研究(B、C)、若手研究、挑戦的研究(開拓・萌芽)、研究成果公開促進費） ※〆の正確な日付はJSPSの公式発表後に追記します。</vt:lpstr>
      <vt:lpstr>科研費スケジュール（２）（対象種目：学術変革領域研究（Ａ）、学術変革領域研究（Ｂ）、学術変革領域研究（Ａ） （公募研究）） ※〆の正確な日付はJSPSの公式発表後に追記します。</vt:lpstr>
      <vt:lpstr>科研費スケジュール（３）（対象種目：研究活動スタート支援、国際共同研究加速基金（国際先導研究）、国際共同研究加速基金（国際共同研究強化）、国際共同研究加速基金（帰国発展研究）） 　※〆の正確な日付はJSPSの公式発表後に追記します。</vt:lpstr>
      <vt:lpstr>対象種目：学振特別研究員スケジュール ※〆の正確な日付はJSPSの公式発表後に追記します。 ※前年度の募集の情報を参考に作成しておりますが、詳細は必ず、各種目の公募要領を確認してください。</vt:lpstr>
      <vt:lpstr>学術国際交流事業スケジュール（１） （対象種目：（共同研究・セミナー研究者交流型） ※〆の正確な日付はJSPSの公式発表後に追記します。 ※前年度の募集の情報を参考に作成しておりますが、募集の中止や、期限、対象国の変更など、諸条件が変更となる可能性がありますので、 　詳細は必ず、各種目の公募要領を確認してください。同時期に募集の他の科研費とは、募集要項年度が異なることがあるのでご注意ください。</vt:lpstr>
      <vt:lpstr>学術国際交流事業スケジュール（２） （対象種目：（若手研究者研鑽機会提供型・外国人研究者招へい事業） ※〆の正確な日付はJSPSの公式発表後に追記します。 ※前年度の募集の情報を参考に作成しておりますが、募集の中止や、期限、対象国の変更など、諸条件が変更となる可能性がありますので、 　詳細は必ず、各種目の公募要領を確認してください。</vt:lpstr>
      <vt:lpstr>学術国際交流事業スケジュール（３） （対象種目：（若手研究者研鑽機会提供型・外国人研究者招へい事業） ※〆の正確な日付はJSPSの公式発表後に追記します。 ※前年度の募集の情報を参考に作成しておりますが、募集の中止や、期限、対象国の変更など、諸条件が変更となる可能性がありますので、 　詳細は必ず、各種目の公募要領を確認してください。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2026-01-23T04:40:29Z</dcterms:created>
  <dcterms:modified xsi:type="dcterms:W3CDTF">2026-01-23T06:25:56Z</dcterms:modified>
</cp:coreProperties>
</file>